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80" r:id="rId3"/>
    <p:sldId id="257" r:id="rId4"/>
    <p:sldId id="271" r:id="rId5"/>
    <p:sldId id="281" r:id="rId6"/>
    <p:sldId id="272" r:id="rId7"/>
    <p:sldId id="266" r:id="rId8"/>
    <p:sldId id="261" r:id="rId9"/>
    <p:sldId id="258" r:id="rId10"/>
    <p:sldId id="267" r:id="rId11"/>
    <p:sldId id="264" r:id="rId12"/>
    <p:sldId id="268" r:id="rId13"/>
    <p:sldId id="282" r:id="rId14"/>
    <p:sldId id="274" r:id="rId15"/>
  </p:sldIdLst>
  <p:sldSz cx="18288000" cy="10287000"/>
  <p:notesSz cx="6858000" cy="9144000"/>
  <p:embeddedFontLst>
    <p:embeddedFont>
      <p:font typeface="Kollektif" panose="020B0604020202020204" charset="0"/>
      <p:regular r:id="rId16"/>
    </p:embeddedFont>
    <p:embeddedFont>
      <p:font typeface="TT Commons Pro" panose="020B0604020202020204" charset="0"/>
      <p:regular r:id="rId17"/>
    </p:embeddedFont>
    <p:embeddedFont>
      <p:font typeface="TT Commons Pro Bold" panose="020B0604020202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D65650-2A72-F600-70C7-42A6061930BE}" v="26" dt="2025-10-30T06:29:37.0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pia.wijerama@pirha.fi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196823" y="2843261"/>
            <a:ext cx="7894354" cy="4926621"/>
          </a:xfrm>
          <a:custGeom>
            <a:avLst/>
            <a:gdLst/>
            <a:ahLst/>
            <a:cxnLst/>
            <a:rect l="l" t="t" r="r" b="b"/>
            <a:pathLst>
              <a:path w="7894354" h="4926621">
                <a:moveTo>
                  <a:pt x="0" y="0"/>
                </a:moveTo>
                <a:lnTo>
                  <a:pt x="7894354" y="0"/>
                </a:lnTo>
                <a:lnTo>
                  <a:pt x="7894354" y="4926621"/>
                </a:lnTo>
                <a:lnTo>
                  <a:pt x="0" y="49266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0179" b="-70179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896755" y="1287219"/>
            <a:ext cx="14257748" cy="1577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88"/>
              </a:lnSpc>
            </a:pPr>
            <a:r>
              <a:rPr lang="en-US" sz="10950" dirty="0" err="1">
                <a:solidFill>
                  <a:srgbClr val="FFFFFF"/>
                </a:solidFill>
                <a:latin typeface="Kollektif"/>
                <a:sym typeface="Kollektif"/>
              </a:rPr>
              <a:t>Kotidialyysin</a:t>
            </a:r>
            <a:r>
              <a:rPr lang="en-US" sz="10950" dirty="0">
                <a:solidFill>
                  <a:srgbClr val="FFFFFF"/>
                </a:solidFill>
                <a:latin typeface="Kollektif"/>
                <a:sym typeface="Kollektif"/>
              </a:rPr>
              <a:t> </a:t>
            </a:r>
            <a:r>
              <a:rPr lang="en-US" sz="10950" dirty="0" err="1">
                <a:solidFill>
                  <a:srgbClr val="FFFFFF"/>
                </a:solidFill>
                <a:latin typeface="Kollektif"/>
                <a:sym typeface="Kollektif"/>
              </a:rPr>
              <a:t>haasteet</a:t>
            </a:r>
            <a:endParaRPr lang="en-US" sz="10950" dirty="0" err="1">
              <a:solidFill>
                <a:srgbClr val="FFFFFF"/>
              </a:solidFill>
              <a:latin typeface="Kollektif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896755" y="7133906"/>
            <a:ext cx="14257748" cy="14459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88"/>
              </a:lnSpc>
            </a:pPr>
            <a:r>
              <a:rPr lang="en-US" sz="8800" err="1">
                <a:solidFill>
                  <a:srgbClr val="FFFFFF"/>
                </a:solidFill>
                <a:latin typeface="Kollektif"/>
              </a:rPr>
              <a:t>Potilaan</a:t>
            </a:r>
            <a:r>
              <a:rPr lang="en-US" sz="8800" dirty="0">
                <a:solidFill>
                  <a:srgbClr val="FFFFFF"/>
                </a:solidFill>
                <a:latin typeface="Kollektif"/>
              </a:rPr>
              <a:t> </a:t>
            </a:r>
            <a:r>
              <a:rPr lang="en-US" sz="8800" err="1">
                <a:solidFill>
                  <a:srgbClr val="FFFFFF"/>
                </a:solidFill>
                <a:latin typeface="Kollektif"/>
              </a:rPr>
              <a:t>pelot</a:t>
            </a:r>
            <a:endParaRPr lang="en-US" sz="8800" dirty="0">
              <a:solidFill>
                <a:srgbClr val="FFFFFF"/>
              </a:solidFill>
              <a:latin typeface="Kollektif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145535" y="8932693"/>
            <a:ext cx="7996929" cy="8608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50" dirty="0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Pia </a:t>
            </a:r>
            <a:r>
              <a:rPr lang="en-US" sz="2450" dirty="0" err="1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Wijerama</a:t>
            </a:r>
            <a:r>
              <a:rPr lang="en-US" sz="2450" dirty="0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 / PIRHA</a:t>
            </a:r>
          </a:p>
          <a:p>
            <a:pPr algn="ctr">
              <a:lnSpc>
                <a:spcPts val="3499"/>
              </a:lnSpc>
            </a:pPr>
            <a:r>
              <a:rPr lang="en-US" sz="2450" dirty="0">
                <a:solidFill>
                  <a:srgbClr val="FFFFFF"/>
                </a:solidFill>
                <a:latin typeface="TT Commons Pro"/>
                <a:ea typeface="TT Commons Pro"/>
                <a:cs typeface="TT Commons Pro"/>
              </a:rPr>
              <a:t>31.10.2025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451508" y="2435194"/>
            <a:ext cx="12403415" cy="5410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Rokka:</a:t>
            </a:r>
            <a:endParaRPr lang="en-US" i="1">
              <a:latin typeface="TT Commons Pro Bold"/>
              <a:ea typeface="Calibri"/>
              <a:cs typeface="Calibri"/>
            </a:endParaRPr>
          </a:p>
          <a:p>
            <a:pPr algn="ctr">
              <a:lnSpc>
                <a:spcPct val="150000"/>
              </a:lnSpc>
            </a:pP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"Jos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sie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lähet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juoksemaa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Nii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sie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saat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juossa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Pohjalahel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saakka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</a:rPr>
              <a:t>."</a:t>
            </a:r>
          </a:p>
          <a:p>
            <a:pPr algn="ctr">
              <a:lnSpc>
                <a:spcPct val="150000"/>
              </a:lnSpc>
            </a:pPr>
            <a:endParaRPr lang="en-US" sz="4800" b="1" dirty="0">
              <a:solidFill>
                <a:srgbClr val="FFFFFF"/>
              </a:solidFill>
              <a:latin typeface="TT Commons Pro Bold"/>
              <a:ea typeface="TT Commons Pro Bold"/>
              <a:cs typeface="TT Commons Pro Bold"/>
            </a:endParaRPr>
          </a:p>
          <a:p>
            <a:pPr marL="457200" indent="-457200" algn="ctr">
              <a:lnSpc>
                <a:spcPct val="150000"/>
              </a:lnSpc>
              <a:buFont typeface="Calibri"/>
              <a:buChar char="-"/>
            </a:pPr>
            <a:r>
              <a:rPr lang="en-US" sz="4400" b="1" dirty="0">
                <a:solidFill>
                  <a:srgbClr val="FFFFFF"/>
                </a:solidFill>
                <a:latin typeface="TT Commons Pro"/>
                <a:ea typeface="TT Commons Pro Bold"/>
                <a:cs typeface="TT Commons Pro Bold"/>
              </a:rPr>
              <a:t>Väinö Linna</a:t>
            </a:r>
          </a:p>
        </p:txBody>
      </p:sp>
      <p:sp>
        <p:nvSpPr>
          <p:cNvPr id="7" name="Freeform 7"/>
          <p:cNvSpPr/>
          <p:nvPr/>
        </p:nvSpPr>
        <p:spPr>
          <a:xfrm>
            <a:off x="-23685" y="0"/>
            <a:ext cx="4648971" cy="10287000"/>
          </a:xfrm>
          <a:custGeom>
            <a:avLst/>
            <a:gdLst/>
            <a:ahLst/>
            <a:cxnLst/>
            <a:rect l="l" t="t" r="r" b="b"/>
            <a:pathLst>
              <a:path w="4648971" h="10287000">
                <a:moveTo>
                  <a:pt x="0" y="0"/>
                </a:moveTo>
                <a:lnTo>
                  <a:pt x="4648971" y="0"/>
                </a:lnTo>
                <a:lnTo>
                  <a:pt x="464897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94503" r="-137408"/>
            </a:stretch>
          </a:blipFill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08445" y="3168976"/>
            <a:ext cx="14816145" cy="87004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Koulutus</a:t>
            </a:r>
            <a:endParaRPr lang="en-US" sz="3000" b="1" dirty="0">
              <a:solidFill>
                <a:srgbClr val="000000"/>
              </a:solidFill>
              <a:latin typeface="TT Commons Pro Bold"/>
              <a:ea typeface="TT Commons Pro Bold"/>
              <a:cs typeface="TT Commons Pro Bold"/>
            </a:endParaRPr>
          </a:p>
          <a:p>
            <a:pPr>
              <a:lnSpc>
                <a:spcPct val="150000"/>
              </a:lnSpc>
            </a:pP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Suunnitelman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,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aikataulun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ja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tavoitteiden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sopiminen</a:t>
            </a:r>
            <a:endParaRPr lang="en-US" sz="3000" b="1" dirty="0">
              <a:solidFill>
                <a:srgbClr val="000000"/>
              </a:solidFill>
              <a:latin typeface="TT Commons Pro Bold"/>
              <a:ea typeface="TT Commons Pro Bold"/>
              <a:cs typeface="TT Commons Pro Bold"/>
            </a:endParaRPr>
          </a:p>
          <a:p>
            <a:pPr>
              <a:lnSpc>
                <a:spcPct val="150000"/>
              </a:lnSpc>
            </a:pPr>
            <a:r>
              <a:rPr lang="en-US" sz="3000" b="1" err="1">
                <a:solidFill>
                  <a:srgbClr val="000000"/>
                </a:solidFill>
                <a:latin typeface="TT Commons Pro Bold"/>
              </a:rPr>
              <a:t>Joustavuus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</a:rPr>
              <a:t> –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</a:rPr>
              <a:t>joskus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</a:rPr>
              <a:t>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</a:rPr>
              <a:t>täytyy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</a:rPr>
              <a:t>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</a:rPr>
              <a:t>peruuttaa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</a:rPr>
              <a:t>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</a:rPr>
              <a:t>päästäkseen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</a:rPr>
              <a:t>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</a:rPr>
              <a:t>eteenpäin</a:t>
            </a:r>
            <a:endParaRPr lang="en-US" sz="3000">
              <a:ea typeface="Calibri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Ongelmatilanteisiin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valmistautuminen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,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kuivaharjoittelu</a:t>
            </a:r>
            <a:endParaRPr lang="en-US" sz="3000" b="1" dirty="0">
              <a:solidFill>
                <a:srgbClr val="000000"/>
              </a:solidFill>
              <a:latin typeface="TT Commons Pro Bold"/>
              <a:ea typeface="TT Commons Pro Bold"/>
              <a:cs typeface="TT Commons Pro Bold"/>
            </a:endParaRPr>
          </a:p>
          <a:p>
            <a:pPr>
              <a:lnSpc>
                <a:spcPct val="150000"/>
              </a:lnSpc>
            </a:pP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Laiteteknologia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, 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apuvälineet</a:t>
            </a:r>
          </a:p>
          <a:p>
            <a:pPr>
              <a:lnSpc>
                <a:spcPct val="150000"/>
              </a:lnSpc>
            </a:pP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Tunnepuolen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tukeminen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, 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kannustus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, 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positiiviset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kokemukset</a:t>
            </a:r>
            <a:endParaRPr lang="en-US" sz="3000" b="1" dirty="0">
              <a:solidFill>
                <a:srgbClr val="000000"/>
              </a:solidFill>
              <a:latin typeface="TT Commons Pro Bold"/>
              <a:ea typeface="TT Commons Pro Bold"/>
              <a:cs typeface="TT Commons Pro Bold"/>
            </a:endParaRPr>
          </a:p>
          <a:p>
            <a:pPr>
              <a:lnSpc>
                <a:spcPct val="150000"/>
              </a:lnSpc>
            </a:pP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Hallinnan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tunteen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vahvistaminen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, 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onnistumiset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- 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minä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itse</a:t>
            </a:r>
            <a:endParaRPr lang="en-US" sz="3000" b="1" dirty="0">
              <a:solidFill>
                <a:srgbClr val="000000"/>
              </a:solidFill>
              <a:latin typeface="TT Commons Pro Bold"/>
              <a:ea typeface="TT Commons Pro Bold"/>
              <a:cs typeface="TT Commons Pro Bold"/>
            </a:endParaRPr>
          </a:p>
          <a:p>
            <a:pPr>
              <a:lnSpc>
                <a:spcPct val="150000"/>
              </a:lnSpc>
            </a:pP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Vertaistuki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, 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positiivinen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(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ryhmä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)</a:t>
            </a:r>
            <a:r>
              <a:rPr lang="en-US" sz="3000" b="1" dirty="0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paine</a:t>
            </a:r>
            <a:endParaRPr lang="en-US" sz="3000" b="1" dirty="0">
              <a:solidFill>
                <a:srgbClr val="000000"/>
              </a:solidFill>
              <a:latin typeface="TT Commons Pro Bold"/>
              <a:ea typeface="TT Commons Pro Bold"/>
              <a:cs typeface="TT Commons Pro Bold"/>
            </a:endParaRPr>
          </a:p>
          <a:p>
            <a:pPr>
              <a:lnSpc>
                <a:spcPct val="150000"/>
              </a:lnSpc>
            </a:pP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Henkilökunnan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sitoutuneisuus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yhteiseen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visioon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,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ohjauksen</a:t>
            </a:r>
            <a:r>
              <a:rPr lang="en-US" sz="3000" b="1" dirty="0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 </a:t>
            </a:r>
            <a:r>
              <a:rPr lang="en-US" sz="3000" b="1" err="1">
                <a:solidFill>
                  <a:srgbClr val="000000"/>
                </a:solidFill>
                <a:latin typeface="TT Commons Pro Bold"/>
                <a:ea typeface="TT Commons Pro Bold"/>
                <a:cs typeface="TT Commons Pro Bold"/>
              </a:rPr>
              <a:t>yhteneväisyys</a:t>
            </a:r>
            <a:endParaRPr lang="en-US" sz="3000" b="1" dirty="0" err="1">
              <a:solidFill>
                <a:srgbClr val="000000"/>
              </a:solidFill>
              <a:latin typeface="TT Commons Pro Bold"/>
              <a:ea typeface="TT Commons Pro Bold"/>
              <a:cs typeface="TT Commons Pro Bold"/>
            </a:endParaRPr>
          </a:p>
          <a:p>
            <a:pPr>
              <a:lnSpc>
                <a:spcPts val="3900"/>
              </a:lnSpc>
            </a:pPr>
            <a:endParaRPr lang="en-US" sz="3000" b="1" dirty="0">
              <a:solidFill>
                <a:srgbClr val="000000"/>
              </a:solidFill>
              <a:latin typeface="TT Commons Pro Bold"/>
              <a:ea typeface="TT Commons Pro Bold"/>
              <a:cs typeface="TT Commons Pro Bold"/>
            </a:endParaRPr>
          </a:p>
          <a:p>
            <a:pPr>
              <a:lnSpc>
                <a:spcPts val="3900"/>
              </a:lnSpc>
            </a:pPr>
            <a:endParaRPr lang="en-US" sz="3000" b="1" dirty="0">
              <a:solidFill>
                <a:srgbClr val="000000"/>
              </a:solidFill>
              <a:latin typeface="TT Commons Pro Bold"/>
              <a:ea typeface="TT Commons Pro Bold"/>
              <a:cs typeface="TT Commons Pro Bold"/>
            </a:endParaRPr>
          </a:p>
          <a:p>
            <a:pPr>
              <a:lnSpc>
                <a:spcPts val="3900"/>
              </a:lnSpc>
            </a:pPr>
            <a:endParaRPr lang="en-US" sz="3000" b="1" dirty="0">
              <a:solidFill>
                <a:srgbClr val="000000"/>
              </a:solidFill>
              <a:latin typeface="TT Commons Pro Bold"/>
              <a:ea typeface="TT Commons Pro Bold"/>
              <a:cs typeface="TT Commons Pro Bold"/>
            </a:endParaRPr>
          </a:p>
          <a:p>
            <a:pPr>
              <a:lnSpc>
                <a:spcPts val="3900"/>
              </a:lnSpc>
            </a:pPr>
            <a:endParaRPr lang="en-US" sz="3000" b="1" dirty="0">
              <a:solidFill>
                <a:srgbClr val="000000"/>
              </a:solidFill>
              <a:latin typeface="TT Commons Pro Bold"/>
              <a:ea typeface="TT Commons Pro Bold"/>
              <a:cs typeface="TT Commons Pro Bold"/>
            </a:endParaRPr>
          </a:p>
          <a:p>
            <a:pPr>
              <a:lnSpc>
                <a:spcPts val="3900"/>
              </a:lnSpc>
            </a:pPr>
            <a:endParaRPr lang="en-US" sz="3000" b="1" dirty="0">
              <a:solidFill>
                <a:srgbClr val="000000"/>
              </a:solidFill>
              <a:latin typeface="TT Commons Pro Bold"/>
              <a:ea typeface="TT Commons Pro Bold"/>
              <a:cs typeface="TT Commons Pro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899301" y="1019175"/>
            <a:ext cx="15016855" cy="14747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519"/>
              </a:lnSpc>
            </a:pPr>
            <a:r>
              <a:rPr lang="en-US" sz="9600" dirty="0">
                <a:solidFill>
                  <a:srgbClr val="000000"/>
                </a:solidFill>
                <a:latin typeface="Kollektif"/>
                <a:sym typeface="Kollektif"/>
              </a:rPr>
              <a:t>Miten </a:t>
            </a:r>
            <a:r>
              <a:rPr lang="en-US" sz="9600" dirty="0" err="1">
                <a:solidFill>
                  <a:srgbClr val="000000"/>
                </a:solidFill>
                <a:latin typeface="Kollektif"/>
                <a:sym typeface="Kollektif"/>
              </a:rPr>
              <a:t>tukea</a:t>
            </a:r>
            <a:r>
              <a:rPr lang="en-US" sz="9600" dirty="0">
                <a:solidFill>
                  <a:srgbClr val="000000"/>
                </a:solidFill>
                <a:latin typeface="Kollektif"/>
                <a:sym typeface="Kollektif"/>
              </a:rPr>
              <a:t> KHD-</a:t>
            </a:r>
            <a:r>
              <a:rPr lang="en-US" sz="9600" dirty="0" err="1">
                <a:solidFill>
                  <a:srgbClr val="000000"/>
                </a:solidFill>
                <a:latin typeface="Kollektif"/>
                <a:sym typeface="Kollektif"/>
              </a:rPr>
              <a:t>potilasta</a:t>
            </a:r>
            <a:r>
              <a:rPr lang="en-US" sz="9600" dirty="0">
                <a:solidFill>
                  <a:srgbClr val="000000"/>
                </a:solidFill>
                <a:latin typeface="Kollektif"/>
                <a:sym typeface="Kollektif"/>
              </a:rPr>
              <a:t>?</a:t>
            </a:r>
            <a:endParaRPr lang="en-US" sz="9600" dirty="0">
              <a:latin typeface="Kollektif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256844" cy="10287000"/>
          </a:xfrm>
          <a:custGeom>
            <a:avLst/>
            <a:gdLst/>
            <a:ahLst/>
            <a:cxnLst/>
            <a:rect l="l" t="t" r="r" b="b"/>
            <a:pathLst>
              <a:path w="2256844" h="10287000">
                <a:moveTo>
                  <a:pt x="0" y="0"/>
                </a:moveTo>
                <a:lnTo>
                  <a:pt x="2256844" y="0"/>
                </a:lnTo>
                <a:lnTo>
                  <a:pt x="225684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18848" r="-264872"/>
            </a:stretch>
          </a:blipFill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30634" y="5343402"/>
            <a:ext cx="4266501" cy="2980581"/>
            <a:chOff x="397565" y="-1230796"/>
            <a:chExt cx="5688668" cy="3974109"/>
          </a:xfrm>
        </p:grpSpPr>
        <p:sp>
          <p:nvSpPr>
            <p:cNvPr id="3" name="TextBox 3"/>
            <p:cNvSpPr txBox="1"/>
            <p:nvPr/>
          </p:nvSpPr>
          <p:spPr>
            <a:xfrm>
              <a:off x="1192696" y="-1230796"/>
              <a:ext cx="4754804" cy="6329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 b="1" dirty="0" err="1">
                  <a:solidFill>
                    <a:srgbClr val="FFFFFF"/>
                  </a:solidFill>
                  <a:latin typeface="TT Commons Pro Bold"/>
                  <a:sym typeface="TT Commons Pro Bold"/>
                </a:rPr>
                <a:t>Uskomukset</a:t>
              </a:r>
              <a:r>
                <a:rPr lang="en-US" sz="3000" b="1" dirty="0">
                  <a:solidFill>
                    <a:srgbClr val="FFFFFF"/>
                  </a:solidFill>
                  <a:latin typeface="TT Commons Pro Bold"/>
                  <a:sym typeface="TT Commons Pro Bold"/>
                </a:rPr>
                <a:t> </a:t>
              </a:r>
              <a:r>
                <a:rPr lang="en-US" sz="3000" b="1" dirty="0" err="1">
                  <a:solidFill>
                    <a:srgbClr val="FFFFFF"/>
                  </a:solidFill>
                  <a:latin typeface="TT Commons Pro Bold"/>
                  <a:sym typeface="TT Commons Pro Bold"/>
                </a:rPr>
                <a:t>itsestä</a:t>
              </a:r>
              <a:endParaRPr lang="en-US" dirty="0" err="1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397565" y="93014"/>
              <a:ext cx="5688668" cy="26502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57200" indent="-457200">
                <a:lnSpc>
                  <a:spcPts val="3120"/>
                </a:lnSpc>
                <a:buFont typeface="Calibri"/>
                <a:buChar char="-"/>
              </a:pPr>
              <a:r>
                <a:rPr lang="en-US" sz="3200" dirty="0" err="1">
                  <a:solidFill>
                    <a:srgbClr val="FFFFFF"/>
                  </a:solidFill>
                  <a:latin typeface="TT Commons Pro"/>
                </a:rPr>
                <a:t>Ohjaavat</a:t>
              </a:r>
              <a:r>
                <a:rPr lang="en-US" sz="3200" dirty="0">
                  <a:solidFill>
                    <a:srgbClr val="FFFFFF"/>
                  </a:solidFill>
                  <a:latin typeface="TT Commons Pro"/>
                </a:rPr>
                <a:t> </a:t>
              </a:r>
              <a:r>
                <a:rPr lang="en-US" sz="3200" dirty="0" err="1">
                  <a:solidFill>
                    <a:srgbClr val="FFFFFF"/>
                  </a:solidFill>
                  <a:latin typeface="TT Commons Pro"/>
                </a:rPr>
                <a:t>käytöstä</a:t>
              </a:r>
              <a:endParaRPr lang="en-US" sz="3200" dirty="0">
                <a:solidFill>
                  <a:srgbClr val="FFFFFF"/>
                </a:solidFill>
                <a:latin typeface="TT Commons Pro"/>
              </a:endParaRPr>
            </a:p>
            <a:p>
              <a:pPr marL="457200" indent="-457200">
                <a:lnSpc>
                  <a:spcPts val="3120"/>
                </a:lnSpc>
                <a:buFont typeface="Calibri"/>
                <a:buChar char="-"/>
              </a:pPr>
              <a:r>
                <a:rPr lang="en-US" sz="3200" dirty="0" err="1">
                  <a:solidFill>
                    <a:srgbClr val="FFFFFF"/>
                  </a:solidFill>
                  <a:latin typeface="TT Commons Pro"/>
                </a:rPr>
                <a:t>Vaikuttavat</a:t>
              </a:r>
              <a:r>
                <a:rPr lang="en-US" sz="3200" dirty="0">
                  <a:solidFill>
                    <a:srgbClr val="FFFFFF"/>
                  </a:solidFill>
                  <a:latin typeface="TT Commons Pro"/>
                </a:rPr>
                <a:t> </a:t>
              </a:r>
              <a:r>
                <a:rPr lang="en-US" sz="3200" dirty="0" err="1">
                  <a:solidFill>
                    <a:srgbClr val="FFFFFF"/>
                  </a:solidFill>
                  <a:latin typeface="TT Commons Pro"/>
                </a:rPr>
                <a:t>oppimiseen</a:t>
              </a:r>
              <a:endParaRPr lang="en-US" sz="3200" dirty="0">
                <a:solidFill>
                  <a:srgbClr val="FFFFFF"/>
                </a:solidFill>
                <a:latin typeface="TT Commons Pro"/>
              </a:endParaRPr>
            </a:p>
            <a:p>
              <a:pPr marL="457200" indent="-457200">
                <a:lnSpc>
                  <a:spcPts val="3120"/>
                </a:lnSpc>
                <a:buFont typeface="Calibri"/>
                <a:buChar char="-"/>
              </a:pPr>
              <a:r>
                <a:rPr lang="en-US" sz="3200" dirty="0" err="1">
                  <a:solidFill>
                    <a:srgbClr val="FFFFFF"/>
                  </a:solidFill>
                  <a:latin typeface="TT Commons Pro"/>
                </a:rPr>
                <a:t>Vaikuttavat</a:t>
              </a:r>
              <a:r>
                <a:rPr lang="en-US" sz="3200" dirty="0">
                  <a:solidFill>
                    <a:srgbClr val="FFFFFF"/>
                  </a:solidFill>
                  <a:latin typeface="TT Commons Pro"/>
                </a:rPr>
                <a:t> </a:t>
              </a:r>
              <a:r>
                <a:rPr lang="en-US" sz="3200" dirty="0" err="1">
                  <a:solidFill>
                    <a:srgbClr val="FFFFFF"/>
                  </a:solidFill>
                  <a:latin typeface="TT Commons Pro"/>
                </a:rPr>
                <a:t>motivaatioon</a:t>
              </a:r>
              <a:endParaRPr lang="en-US" sz="3200" dirty="0">
                <a:solidFill>
                  <a:srgbClr val="FFFFFF"/>
                </a:solidFill>
                <a:latin typeface="TT Commons Pro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460239" y="5359967"/>
            <a:ext cx="4266501" cy="2061141"/>
            <a:chOff x="797169" y="-590274"/>
            <a:chExt cx="5688668" cy="2748187"/>
          </a:xfrm>
        </p:grpSpPr>
        <p:sp>
          <p:nvSpPr>
            <p:cNvPr id="6" name="TextBox 6"/>
            <p:cNvSpPr txBox="1"/>
            <p:nvPr/>
          </p:nvSpPr>
          <p:spPr>
            <a:xfrm>
              <a:off x="1281043" y="-590274"/>
              <a:ext cx="4754804" cy="632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 b="1" dirty="0" err="1">
                  <a:solidFill>
                    <a:srgbClr val="FFFFFF"/>
                  </a:solidFill>
                  <a:latin typeface="TT Commons Pro Bold"/>
                  <a:sym typeface="TT Commons Pro Bold"/>
                </a:rPr>
                <a:t>Tunnista</a:t>
              </a:r>
              <a:r>
                <a:rPr lang="en-US" sz="3000" b="1" dirty="0">
                  <a:solidFill>
                    <a:srgbClr val="FFFFFF"/>
                  </a:solidFill>
                  <a:latin typeface="TT Commons Pro Bold"/>
                  <a:sym typeface="TT Commons Pro Bold"/>
                </a:rPr>
                <a:t> </a:t>
              </a:r>
              <a:r>
                <a:rPr lang="en-US" sz="3000" b="1" dirty="0" err="1">
                  <a:solidFill>
                    <a:srgbClr val="FFFFFF"/>
                  </a:solidFill>
                  <a:latin typeface="TT Commons Pro Bold"/>
                  <a:sym typeface="TT Commons Pro Bold"/>
                </a:rPr>
                <a:t>pelko</a:t>
              </a:r>
              <a:endParaRPr lang="en-US" dirty="0" err="1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97169" y="567735"/>
              <a:ext cx="5688668" cy="15901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120"/>
                </a:lnSpc>
              </a:pPr>
              <a:r>
                <a:rPr lang="en-US" sz="3200" dirty="0">
                  <a:solidFill>
                    <a:srgbClr val="FFFFFF"/>
                  </a:solidFill>
                  <a:latin typeface="TT Commons Pro"/>
                </a:rPr>
                <a:t>Pelko </a:t>
              </a:r>
              <a:r>
                <a:rPr lang="en-US" sz="3200" dirty="0" err="1">
                  <a:solidFill>
                    <a:srgbClr val="FFFFFF"/>
                  </a:solidFill>
                  <a:latin typeface="TT Commons Pro"/>
                </a:rPr>
                <a:t>voi</a:t>
              </a:r>
              <a:r>
                <a:rPr lang="en-US" sz="3200" dirty="0">
                  <a:solidFill>
                    <a:srgbClr val="FFFFFF"/>
                  </a:solidFill>
                  <a:latin typeface="TT Commons Pro"/>
                </a:rPr>
                <a:t> </a:t>
              </a:r>
              <a:r>
                <a:rPr lang="en-US" sz="3200" dirty="0" err="1">
                  <a:solidFill>
                    <a:srgbClr val="FFFFFF"/>
                  </a:solidFill>
                  <a:latin typeface="TT Commons Pro"/>
                </a:rPr>
                <a:t>näyttäytyä</a:t>
              </a:r>
              <a:r>
                <a:rPr lang="en-US" sz="3200" dirty="0">
                  <a:solidFill>
                    <a:srgbClr val="FFFFFF"/>
                  </a:solidFill>
                  <a:latin typeface="TT Commons Pro"/>
                </a:rPr>
                <a:t> </a:t>
              </a:r>
              <a:r>
                <a:rPr lang="en-US" sz="3200" dirty="0" err="1">
                  <a:solidFill>
                    <a:srgbClr val="FFFFFF"/>
                  </a:solidFill>
                  <a:latin typeface="TT Commons Pro"/>
                </a:rPr>
                <a:t>välinpitämättömyytenä</a:t>
              </a:r>
              <a:r>
                <a:rPr lang="en-US" sz="3200" dirty="0">
                  <a:solidFill>
                    <a:srgbClr val="FFFFFF"/>
                  </a:solidFill>
                  <a:latin typeface="TT Commons Pro"/>
                </a:rPr>
                <a:t>, </a:t>
              </a:r>
              <a:r>
                <a:rPr lang="en-US" sz="3200" dirty="0" err="1">
                  <a:solidFill>
                    <a:srgbClr val="FFFFFF"/>
                  </a:solidFill>
                  <a:latin typeface="TT Commons Pro"/>
                </a:rPr>
                <a:t>välttelevyytenä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3182486" y="5359967"/>
            <a:ext cx="4266501" cy="1866666"/>
            <a:chOff x="1063572" y="-1208709"/>
            <a:chExt cx="5688668" cy="2488888"/>
          </a:xfrm>
        </p:grpSpPr>
        <p:sp>
          <p:nvSpPr>
            <p:cNvPr id="9" name="TextBox 9"/>
            <p:cNvSpPr txBox="1"/>
            <p:nvPr/>
          </p:nvSpPr>
          <p:spPr>
            <a:xfrm>
              <a:off x="1413565" y="-1208709"/>
              <a:ext cx="4754804" cy="632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900"/>
                </a:lnSpc>
              </a:pPr>
              <a:r>
                <a:rPr lang="en-US" sz="3000" b="1" dirty="0" err="1">
                  <a:solidFill>
                    <a:srgbClr val="FFFFFF"/>
                  </a:solidFill>
                  <a:latin typeface="TT Commons Pro Bold"/>
                  <a:sym typeface="TT Commons Pro Bold"/>
                </a:rPr>
                <a:t>Rajattomuus</a:t>
              </a:r>
              <a:endParaRPr lang="en-US" dirty="0" err="1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63572" y="210911"/>
              <a:ext cx="5688668" cy="10692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120"/>
                </a:lnSpc>
              </a:pPr>
              <a:r>
                <a:rPr lang="en-US" sz="3200" dirty="0">
                  <a:solidFill>
                    <a:srgbClr val="FFFFFF"/>
                  </a:solidFill>
                  <a:latin typeface="TT Commons Pro"/>
                  <a:sym typeface="TT Commons Pro"/>
                </a:rPr>
                <a:t>Terveen pelon ja </a:t>
              </a:r>
              <a:r>
                <a:rPr lang="en-US" sz="3200" err="1">
                  <a:solidFill>
                    <a:srgbClr val="FFFFFF"/>
                  </a:solidFill>
                  <a:latin typeface="TT Commons Pro"/>
                  <a:sym typeface="TT Commons Pro"/>
                </a:rPr>
                <a:t>kunnioituksen</a:t>
              </a:r>
              <a:r>
                <a:rPr lang="en-US" sz="3200" dirty="0">
                  <a:solidFill>
                    <a:srgbClr val="FFFFFF"/>
                  </a:solidFill>
                  <a:latin typeface="TT Commons Pro"/>
                  <a:sym typeface="TT Commons Pro"/>
                </a:rPr>
                <a:t> </a:t>
              </a:r>
              <a:r>
                <a:rPr lang="en-US" sz="3200" err="1">
                  <a:solidFill>
                    <a:srgbClr val="FFFFFF"/>
                  </a:solidFill>
                  <a:latin typeface="TT Commons Pro"/>
                  <a:sym typeface="TT Commons Pro"/>
                </a:rPr>
                <a:t>puute</a:t>
              </a:r>
              <a:endParaRPr lang="en-US" sz="3200" err="1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28700" y="2073876"/>
            <a:ext cx="13785185" cy="14747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519"/>
              </a:lnSpc>
            </a:pPr>
            <a:r>
              <a:rPr lang="en-US" sz="9600" dirty="0" err="1">
                <a:solidFill>
                  <a:srgbClr val="FFFFFF"/>
                </a:solidFill>
                <a:latin typeface="Kollektif"/>
                <a:sym typeface="Kollektif"/>
              </a:rPr>
              <a:t>Tunnista</a:t>
            </a:r>
            <a:r>
              <a:rPr lang="en-US" sz="9600" dirty="0">
                <a:solidFill>
                  <a:srgbClr val="FFFFFF"/>
                </a:solidFill>
                <a:latin typeface="Kollektif"/>
                <a:sym typeface="Kollektif"/>
              </a:rPr>
              <a:t> </a:t>
            </a:r>
            <a:r>
              <a:rPr lang="en-US" sz="9600" dirty="0" err="1">
                <a:solidFill>
                  <a:srgbClr val="FFFFFF"/>
                </a:solidFill>
                <a:latin typeface="Kollektif"/>
                <a:sym typeface="Kollektif"/>
              </a:rPr>
              <a:t>mistä</a:t>
            </a:r>
            <a:r>
              <a:rPr lang="en-US" sz="9600" dirty="0">
                <a:solidFill>
                  <a:srgbClr val="FFFFFF"/>
                </a:solidFill>
                <a:latin typeface="Kollektif"/>
                <a:sym typeface="Kollektif"/>
              </a:rPr>
              <a:t> on kyse</a:t>
            </a:r>
            <a:endParaRPr lang="en-US" sz="9600" dirty="0" err="1">
              <a:solidFill>
                <a:srgbClr val="FFFFFF"/>
              </a:solidFill>
              <a:latin typeface="Kollektif"/>
            </a:endParaRPr>
          </a:p>
        </p:txBody>
      </p:sp>
      <p:sp>
        <p:nvSpPr>
          <p:cNvPr id="12" name="AutoShape 12"/>
          <p:cNvSpPr/>
          <p:nvPr/>
        </p:nvSpPr>
        <p:spPr>
          <a:xfrm rot="5400000">
            <a:off x="-933452" y="7105652"/>
            <a:ext cx="3933829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 rot="5400000">
            <a:off x="4511922" y="7105652"/>
            <a:ext cx="3933829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rot="5400000">
            <a:off x="10142094" y="7105652"/>
            <a:ext cx="3933829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Freeform 18"/>
          <p:cNvSpPr/>
          <p:nvPr/>
        </p:nvSpPr>
        <p:spPr>
          <a:xfrm>
            <a:off x="0" y="0"/>
            <a:ext cx="18413647" cy="1268538"/>
          </a:xfrm>
          <a:custGeom>
            <a:avLst/>
            <a:gdLst/>
            <a:ahLst/>
            <a:cxnLst/>
            <a:rect l="l" t="t" r="r" b="b"/>
            <a:pathLst>
              <a:path w="18413647" h="1268538">
                <a:moveTo>
                  <a:pt x="0" y="0"/>
                </a:moveTo>
                <a:lnTo>
                  <a:pt x="18413647" y="0"/>
                </a:lnTo>
                <a:lnTo>
                  <a:pt x="18413647" y="1268538"/>
                </a:lnTo>
                <a:lnTo>
                  <a:pt x="0" y="12685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7386" t="-1212144" b="-501210"/>
            </a:stretch>
          </a:blipFill>
        </p:spPr>
      </p:sp>
      <p:pic>
        <p:nvPicPr>
          <p:cNvPr id="19" name="Graphic 18" descr="Lightbulb with solid fill">
            <a:extLst>
              <a:ext uri="{FF2B5EF4-FFF2-40B4-BE49-F238E27FC236}">
                <a16:creationId xmlns:a16="http://schemas.microsoft.com/office/drawing/2014/main" id="{08CBC94D-DE45-01AF-9849-9E0EE52352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86800" y="4686300"/>
            <a:ext cx="914400" cy="914400"/>
          </a:xfrm>
          <a:prstGeom prst="rect">
            <a:avLst/>
          </a:prstGeom>
        </p:spPr>
      </p:pic>
      <p:pic>
        <p:nvPicPr>
          <p:cNvPr id="22" name="Graphic 21" descr="Lightbulb with solid fill">
            <a:extLst>
              <a:ext uri="{FF2B5EF4-FFF2-40B4-BE49-F238E27FC236}">
                <a16:creationId xmlns:a16="http://schemas.microsoft.com/office/drawing/2014/main" id="{C102E2B0-DEEB-13FB-B64C-2E23F0CC6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86800" y="4686300"/>
            <a:ext cx="914400" cy="914400"/>
          </a:xfrm>
          <a:prstGeom prst="rect">
            <a:avLst/>
          </a:prstGeom>
        </p:spPr>
      </p:pic>
      <p:pic>
        <p:nvPicPr>
          <p:cNvPr id="26" name="Graphic 25" descr="Lights On with solid fill">
            <a:extLst>
              <a:ext uri="{FF2B5EF4-FFF2-40B4-BE49-F238E27FC236}">
                <a16:creationId xmlns:a16="http://schemas.microsoft.com/office/drawing/2014/main" id="{8B964B55-5289-4415-F26F-8996888008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72339" y="5122445"/>
            <a:ext cx="914400" cy="914400"/>
          </a:xfrm>
          <a:prstGeom prst="rect">
            <a:avLst/>
          </a:prstGeom>
        </p:spPr>
      </p:pic>
      <p:pic>
        <p:nvPicPr>
          <p:cNvPr id="28" name="Graphic 27" descr="Lights On with solid fill">
            <a:extLst>
              <a:ext uri="{FF2B5EF4-FFF2-40B4-BE49-F238E27FC236}">
                <a16:creationId xmlns:a16="http://schemas.microsoft.com/office/drawing/2014/main" id="{48C5281B-F645-BF0B-A295-08477AB380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56470" y="5122444"/>
            <a:ext cx="914400" cy="914400"/>
          </a:xfrm>
          <a:prstGeom prst="rect">
            <a:avLst/>
          </a:prstGeom>
        </p:spPr>
      </p:pic>
      <p:pic>
        <p:nvPicPr>
          <p:cNvPr id="29" name="Graphic 28" descr="Lights On with solid fill">
            <a:extLst>
              <a:ext uri="{FF2B5EF4-FFF2-40B4-BE49-F238E27FC236}">
                <a16:creationId xmlns:a16="http://schemas.microsoft.com/office/drawing/2014/main" id="{C2884BE4-AD30-4563-D30E-667DDC3CCF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266193" y="5122443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028700" y="2644820"/>
            <a:ext cx="8968995" cy="467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00"/>
              </a:lnSpc>
            </a:pPr>
            <a:endParaRPr lang="en-US" sz="3000" dirty="0">
              <a:solidFill>
                <a:srgbClr val="FFFFFF"/>
              </a:solidFill>
              <a:latin typeface="TT Commons Pro"/>
              <a:ea typeface="TT Commons Pro"/>
              <a:cs typeface="TT Commons Pro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6441505" y="-8436"/>
            <a:ext cx="1846495" cy="10287000"/>
          </a:xfrm>
          <a:custGeom>
            <a:avLst/>
            <a:gdLst/>
            <a:ahLst/>
            <a:cxnLst/>
            <a:rect l="l" t="t" r="r" b="b"/>
            <a:pathLst>
              <a:path w="1846495" h="10287000">
                <a:moveTo>
                  <a:pt x="0" y="0"/>
                </a:moveTo>
                <a:lnTo>
                  <a:pt x="1846495" y="0"/>
                </a:lnTo>
                <a:lnTo>
                  <a:pt x="184649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89706" r="-345958"/>
            </a:stretch>
          </a:blipFill>
        </p:spPr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715992-621E-E2CC-5F39-1CB940DEB2F6}"/>
              </a:ext>
            </a:extLst>
          </p:cNvPr>
          <p:cNvSpPr txBox="1"/>
          <p:nvPr/>
        </p:nvSpPr>
        <p:spPr>
          <a:xfrm>
            <a:off x="2324100" y="2872910"/>
            <a:ext cx="12423238" cy="46474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i="1" dirty="0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Ei ole </a:t>
            </a:r>
            <a:r>
              <a:rPr lang="en-US" sz="4800" i="1" err="1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oppinut</a:t>
            </a:r>
            <a:r>
              <a:rPr lang="en-US" sz="4800" i="1" dirty="0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 </a:t>
            </a:r>
            <a:r>
              <a:rPr lang="en-US" sz="4800" i="1" err="1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elämän</a:t>
            </a:r>
            <a:r>
              <a:rPr lang="en-US" sz="4800" i="1" dirty="0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 </a:t>
            </a:r>
            <a:r>
              <a:rPr lang="en-US" sz="4800" i="1" err="1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läksyä</a:t>
            </a:r>
            <a:r>
              <a:rPr lang="en-US" sz="4800" i="1" dirty="0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 se</a:t>
            </a:r>
          </a:p>
          <a:p>
            <a:pPr algn="ctr">
              <a:lnSpc>
                <a:spcPct val="150000"/>
              </a:lnSpc>
            </a:pPr>
            <a:r>
              <a:rPr lang="en-US" sz="4800" i="1" err="1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joka</a:t>
            </a:r>
            <a:r>
              <a:rPr lang="en-US" sz="4800" i="1" dirty="0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 </a:t>
            </a:r>
            <a:r>
              <a:rPr lang="en-US" sz="4800" i="1" err="1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ei</a:t>
            </a:r>
            <a:r>
              <a:rPr lang="en-US" sz="4800" i="1" dirty="0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 </a:t>
            </a:r>
            <a:r>
              <a:rPr lang="en-US" sz="4800" i="1" err="1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päivittäin</a:t>
            </a:r>
            <a:r>
              <a:rPr lang="en-US" sz="4800" i="1" dirty="0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 </a:t>
            </a:r>
            <a:r>
              <a:rPr lang="en-US" sz="4800" i="1" err="1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voita</a:t>
            </a:r>
            <a:r>
              <a:rPr lang="en-US" sz="4800" i="1" dirty="0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 </a:t>
            </a:r>
            <a:r>
              <a:rPr lang="en-US" sz="4800" i="1" err="1">
                <a:solidFill>
                  <a:schemeClr val="bg1"/>
                </a:solidFill>
                <a:latin typeface="TT Commons Pro Bold"/>
                <a:ea typeface="Calibri"/>
                <a:cs typeface="Calibri"/>
              </a:rPr>
              <a:t>pelkoa</a:t>
            </a:r>
            <a:endParaRPr lang="en-US" sz="4800" i="1">
              <a:solidFill>
                <a:schemeClr val="bg1"/>
              </a:solidFill>
              <a:latin typeface="TT Commons Pro Bold"/>
              <a:ea typeface="Calibri"/>
              <a:cs typeface="Calibri"/>
            </a:endParaRPr>
          </a:p>
          <a:p>
            <a:pPr algn="ctr">
              <a:lnSpc>
                <a:spcPct val="150000"/>
              </a:lnSpc>
            </a:pPr>
            <a:endParaRPr lang="en-US" sz="4800" i="1" dirty="0">
              <a:solidFill>
                <a:schemeClr val="bg1"/>
              </a:solidFill>
              <a:latin typeface="TT Commons Pro Bold"/>
              <a:ea typeface="Calibri"/>
              <a:cs typeface="Calibri"/>
            </a:endParaRPr>
          </a:p>
          <a:p>
            <a:pPr algn="ctr"/>
            <a:endParaRPr lang="en-US" sz="4000" dirty="0">
              <a:solidFill>
                <a:schemeClr val="bg1"/>
              </a:solidFill>
              <a:ea typeface="Calibri"/>
              <a:cs typeface="Calibri"/>
            </a:endParaRPr>
          </a:p>
          <a:p>
            <a:pPr marL="571500" indent="-571500" algn="ctr">
              <a:buFont typeface="Calibri"/>
              <a:buChar char="-"/>
            </a:pPr>
            <a:r>
              <a:rPr lang="en-US" sz="4000" dirty="0">
                <a:solidFill>
                  <a:schemeClr val="bg1"/>
                </a:solidFill>
                <a:ea typeface="Calibri"/>
                <a:cs typeface="Calibri"/>
              </a:rPr>
              <a:t>Ralph Waldo Emerson</a:t>
            </a:r>
          </a:p>
        </p:txBody>
      </p:sp>
    </p:spTree>
    <p:extLst>
      <p:ext uri="{BB962C8B-B14F-4D97-AF65-F5344CB8AC3E}">
        <p14:creationId xmlns:p14="http://schemas.microsoft.com/office/powerpoint/2010/main" val="513558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6232831"/>
          </a:xfrm>
          <a:custGeom>
            <a:avLst/>
            <a:gdLst/>
            <a:ahLst/>
            <a:cxnLst/>
            <a:rect l="l" t="t" r="r" b="b"/>
            <a:pathLst>
              <a:path w="18288000" h="6232831">
                <a:moveTo>
                  <a:pt x="0" y="0"/>
                </a:moveTo>
                <a:lnTo>
                  <a:pt x="18288000" y="0"/>
                </a:lnTo>
                <a:lnTo>
                  <a:pt x="18288000" y="6232831"/>
                </a:lnTo>
                <a:lnTo>
                  <a:pt x="0" y="62328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5240" b="-30369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851126" y="6688901"/>
            <a:ext cx="5682615" cy="2622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99"/>
              </a:lnSpc>
            </a:pPr>
            <a:r>
              <a:rPr lang="en-US" sz="3950" err="1">
                <a:latin typeface="TT Commons Pro"/>
                <a:sym typeface="TT Commons Pro"/>
              </a:rPr>
              <a:t>Kysymyksiä</a:t>
            </a:r>
            <a:r>
              <a:rPr lang="en-US" sz="3950" dirty="0">
                <a:latin typeface="TT Commons Pro"/>
                <a:sym typeface="TT Commons Pro"/>
              </a:rPr>
              <a:t> tai </a:t>
            </a:r>
            <a:r>
              <a:rPr lang="en-US" sz="3950" err="1">
                <a:latin typeface="TT Commons Pro"/>
                <a:sym typeface="TT Commons Pro"/>
              </a:rPr>
              <a:t>palautetta</a:t>
            </a:r>
            <a:r>
              <a:rPr lang="en-US" sz="3950" dirty="0">
                <a:latin typeface="TT Commons Pro"/>
                <a:sym typeface="TT Commons Pro"/>
              </a:rPr>
              <a:t> </a:t>
            </a:r>
            <a:r>
              <a:rPr lang="en-US" sz="3950" err="1">
                <a:latin typeface="TT Commons Pro"/>
                <a:sym typeface="TT Commons Pro"/>
              </a:rPr>
              <a:t>voi</a:t>
            </a:r>
            <a:r>
              <a:rPr lang="en-US" sz="3950" dirty="0">
                <a:latin typeface="TT Commons Pro"/>
                <a:sym typeface="TT Commons Pro"/>
              </a:rPr>
              <a:t> </a:t>
            </a:r>
            <a:r>
              <a:rPr lang="en-US" sz="3950" err="1">
                <a:latin typeface="TT Commons Pro"/>
                <a:sym typeface="TT Commons Pro"/>
              </a:rPr>
              <a:t>lähettää</a:t>
            </a:r>
            <a:r>
              <a:rPr lang="en-US" sz="3950" dirty="0">
                <a:latin typeface="TT Commons Pro"/>
                <a:sym typeface="TT Commons Pro"/>
              </a:rPr>
              <a:t>:</a:t>
            </a:r>
            <a:endParaRPr lang="en-US" sz="3950" dirty="0">
              <a:latin typeface="TT Commons Pro"/>
            </a:endParaRPr>
          </a:p>
          <a:p>
            <a:pPr>
              <a:lnSpc>
                <a:spcPts val="5199"/>
              </a:lnSpc>
            </a:pPr>
            <a:r>
              <a:rPr lang="en-US" sz="3950" dirty="0">
                <a:latin typeface="TT Commons Pr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pia.wijerama@pirha.fi</a:t>
            </a:r>
          </a:p>
          <a:p>
            <a:pPr>
              <a:lnSpc>
                <a:spcPts val="5199"/>
              </a:lnSpc>
            </a:pPr>
            <a:r>
              <a:rPr lang="en-US" sz="3950" dirty="0">
                <a:latin typeface="TT Commons Pro"/>
              </a:rPr>
              <a:t>Pia </a:t>
            </a:r>
            <a:r>
              <a:rPr lang="en-US" sz="3950" err="1">
                <a:latin typeface="TT Commons Pro"/>
              </a:rPr>
              <a:t>Wijerama</a:t>
            </a:r>
            <a:r>
              <a:rPr lang="en-US" sz="3950" dirty="0">
                <a:latin typeface="TT Commons Pro"/>
              </a:rPr>
              <a:t> @LinkedIn</a:t>
            </a:r>
            <a:r>
              <a:rPr lang="en-US" sz="3950" dirty="0">
                <a:solidFill>
                  <a:srgbClr val="1D222D"/>
                </a:solidFill>
                <a:latin typeface="TT Commons Pro"/>
              </a:rPr>
              <a:t>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73818" y="7303013"/>
            <a:ext cx="7657549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000"/>
              </a:lnSpc>
            </a:pPr>
            <a:r>
              <a:rPr lang="en-US" sz="11000" dirty="0">
                <a:latin typeface="Kollektif"/>
                <a:ea typeface="Kollektif"/>
                <a:cs typeface="Kollektif"/>
                <a:sym typeface="Kollektif"/>
              </a:rPr>
              <a:t>Kiitos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&amp;#39;s legs on a wood ledge looking down at a city&#10;&#10;Description automatically generated">
            <a:extLst>
              <a:ext uri="{FF2B5EF4-FFF2-40B4-BE49-F238E27FC236}">
                <a16:creationId xmlns:a16="http://schemas.microsoft.com/office/drawing/2014/main" id="{10C64634-6404-8805-B491-CC2804E15D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609" r="1" b="1"/>
          <a:stretch/>
        </p:blipFill>
        <p:spPr>
          <a:xfrm>
            <a:off x="821317" y="821317"/>
            <a:ext cx="16633443" cy="864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183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157288"/>
            <a:ext cx="13763328" cy="1954968"/>
            <a:chOff x="0" y="171451"/>
            <a:chExt cx="18351104" cy="2606624"/>
          </a:xfrm>
        </p:grpSpPr>
        <p:sp>
          <p:nvSpPr>
            <p:cNvPr id="3" name="TextBox 3"/>
            <p:cNvSpPr txBox="1"/>
            <p:nvPr/>
          </p:nvSpPr>
          <p:spPr>
            <a:xfrm>
              <a:off x="0" y="171451"/>
              <a:ext cx="18351104" cy="16522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9600"/>
                </a:lnSpc>
              </a:pPr>
              <a:r>
                <a:rPr lang="en-US" sz="9600" dirty="0" err="1">
                  <a:solidFill>
                    <a:srgbClr val="FFFFFF"/>
                  </a:solidFill>
                  <a:latin typeface="Kollektif"/>
                  <a:sym typeface="Kollektif"/>
                </a:rPr>
                <a:t>Sisältö</a:t>
              </a:r>
              <a:endParaRPr lang="en-US" dirty="0" err="1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2154827"/>
              <a:ext cx="11958660" cy="6232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900"/>
                </a:lnSpc>
              </a:pPr>
              <a:endParaRPr lang="en-US" sz="3000" dirty="0">
                <a:solidFill>
                  <a:srgbClr val="FFFFFF"/>
                </a:solidFill>
                <a:latin typeface="TT Commons Pro"/>
                <a:ea typeface="TT Commons Pro"/>
                <a:cs typeface="TT Commons Pro"/>
              </a:endParaR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8739374" y="3032166"/>
            <a:ext cx="6702352" cy="467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Mitä</a:t>
            </a:r>
            <a:r>
              <a:rPr lang="en-US" sz="3000" dirty="0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pelko</a:t>
            </a:r>
            <a:r>
              <a:rPr lang="en-US" sz="3000" dirty="0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 on?</a:t>
            </a:r>
            <a:endParaRPr lang="en-US" sz="3000" dirty="0">
              <a:solidFill>
                <a:srgbClr val="FFFFFF"/>
              </a:solidFill>
              <a:latin typeface="TT Commons Pro"/>
              <a:ea typeface="TT Commons Pro"/>
              <a:cs typeface="TT Commons Pro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739374" y="4592738"/>
            <a:ext cx="6702352" cy="474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Mitä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pelko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aiheuttaa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?</a:t>
            </a:r>
            <a:endParaRPr lang="en-US" dirty="0"/>
          </a:p>
        </p:txBody>
      </p:sp>
      <p:sp>
        <p:nvSpPr>
          <p:cNvPr id="7" name="TextBox 7"/>
          <p:cNvSpPr txBox="1"/>
          <p:nvPr/>
        </p:nvSpPr>
        <p:spPr>
          <a:xfrm>
            <a:off x="8739374" y="6325172"/>
            <a:ext cx="6702352" cy="474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Mistä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pelko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johtuu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?</a:t>
            </a:r>
            <a:endParaRPr lang="en-US" dirty="0"/>
          </a:p>
        </p:txBody>
      </p:sp>
      <p:sp>
        <p:nvSpPr>
          <p:cNvPr id="8" name="Freeform 8"/>
          <p:cNvSpPr/>
          <p:nvPr/>
        </p:nvSpPr>
        <p:spPr>
          <a:xfrm>
            <a:off x="16441505" y="-8436"/>
            <a:ext cx="1846495" cy="10287000"/>
          </a:xfrm>
          <a:custGeom>
            <a:avLst/>
            <a:gdLst/>
            <a:ahLst/>
            <a:cxnLst/>
            <a:rect l="l" t="t" r="r" b="b"/>
            <a:pathLst>
              <a:path w="1846495" h="10287000">
                <a:moveTo>
                  <a:pt x="0" y="0"/>
                </a:moveTo>
                <a:lnTo>
                  <a:pt x="1846495" y="0"/>
                </a:lnTo>
                <a:lnTo>
                  <a:pt x="184649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89706" r="-345958"/>
            </a:stretch>
          </a:blipFill>
        </p:spPr>
      </p:sp>
      <p:sp>
        <p:nvSpPr>
          <p:cNvPr id="9" name="AutoShape 9"/>
          <p:cNvSpPr/>
          <p:nvPr/>
        </p:nvSpPr>
        <p:spPr>
          <a:xfrm>
            <a:off x="7310247" y="3991220"/>
            <a:ext cx="8131479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7310247" y="5687078"/>
            <a:ext cx="8131479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7310247" y="2898499"/>
            <a:ext cx="960754" cy="707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310247" y="4472548"/>
            <a:ext cx="960754" cy="707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02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10247" y="6216126"/>
            <a:ext cx="960754" cy="707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03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269B7600-6B08-3AA4-A567-27E85FF45545}"/>
              </a:ext>
            </a:extLst>
          </p:cNvPr>
          <p:cNvSpPr txBox="1"/>
          <p:nvPr/>
        </p:nvSpPr>
        <p:spPr>
          <a:xfrm>
            <a:off x="8757661" y="8172259"/>
            <a:ext cx="6702352" cy="474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Mitä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pelolle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voi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tehdä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?</a:t>
            </a:r>
            <a:endParaRPr lang="en-US" dirty="0"/>
          </a:p>
        </p:txBody>
      </p:sp>
      <p:sp>
        <p:nvSpPr>
          <p:cNvPr id="15" name="AutoShape 10">
            <a:extLst>
              <a:ext uri="{FF2B5EF4-FFF2-40B4-BE49-F238E27FC236}">
                <a16:creationId xmlns:a16="http://schemas.microsoft.com/office/drawing/2014/main" id="{4859DA2B-F84F-0BAF-CC78-C851794CDCAF}"/>
              </a:ext>
            </a:extLst>
          </p:cNvPr>
          <p:cNvSpPr/>
          <p:nvPr/>
        </p:nvSpPr>
        <p:spPr>
          <a:xfrm>
            <a:off x="7456550" y="7497589"/>
            <a:ext cx="8131479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FDFB7B25-0590-CF4C-03E3-DB83A1DC19B9}"/>
              </a:ext>
            </a:extLst>
          </p:cNvPr>
          <p:cNvSpPr txBox="1"/>
          <p:nvPr/>
        </p:nvSpPr>
        <p:spPr>
          <a:xfrm>
            <a:off x="7328534" y="8063214"/>
            <a:ext cx="960754" cy="674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40"/>
              </a:lnSpc>
            </a:pPr>
            <a:r>
              <a:rPr lang="en-US" sz="4100" dirty="0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04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516495" y="0"/>
            <a:ext cx="8771505" cy="10287000"/>
          </a:xfrm>
          <a:custGeom>
            <a:avLst/>
            <a:gdLst/>
            <a:ahLst/>
            <a:cxnLst/>
            <a:rect l="l" t="t" r="r" b="b"/>
            <a:pathLst>
              <a:path w="8771505" h="10287000">
                <a:moveTo>
                  <a:pt x="0" y="0"/>
                </a:moveTo>
                <a:lnTo>
                  <a:pt x="8771505" y="0"/>
                </a:lnTo>
                <a:lnTo>
                  <a:pt x="877150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54" r="-191633" b="-67459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982647" y="586270"/>
            <a:ext cx="7190640" cy="10163750"/>
            <a:chOff x="-401053" y="70686"/>
            <a:chExt cx="9587520" cy="13551669"/>
          </a:xfrm>
        </p:grpSpPr>
        <p:sp>
          <p:nvSpPr>
            <p:cNvPr id="4" name="TextBox 4"/>
            <p:cNvSpPr txBox="1"/>
            <p:nvPr/>
          </p:nvSpPr>
          <p:spPr>
            <a:xfrm>
              <a:off x="1" y="2123821"/>
              <a:ext cx="9186466" cy="114985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71500" indent="-571500">
                <a:lnSpc>
                  <a:spcPts val="5199"/>
                </a:lnSpc>
                <a:buFont typeface="Calibri"/>
                <a:buChar char="-"/>
              </a:pP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luonnollinen</a:t>
              </a:r>
              <a:r>
                <a:rPr lang="en-US" sz="3950" dirty="0">
                  <a:solidFill>
                    <a:srgbClr val="1D222D"/>
                  </a:solidFill>
                  <a:latin typeface="TT Commons Pro"/>
                </a:rPr>
                <a:t> </a:t>
              </a: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reaktio</a:t>
              </a:r>
              <a:r>
                <a:rPr lang="en-US" sz="3950" dirty="0">
                  <a:solidFill>
                    <a:srgbClr val="1D222D"/>
                  </a:solidFill>
                  <a:latin typeface="TT Commons Pro"/>
                </a:rPr>
                <a:t> </a:t>
              </a: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uhkaavilta</a:t>
              </a:r>
              <a:r>
                <a:rPr lang="en-US" sz="3950" dirty="0">
                  <a:solidFill>
                    <a:srgbClr val="1D222D"/>
                  </a:solidFill>
                  <a:latin typeface="TT Commons Pro"/>
                </a:rPr>
                <a:t> </a:t>
              </a: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koettuihin</a:t>
              </a:r>
              <a:r>
                <a:rPr lang="en-US" sz="3950" dirty="0">
                  <a:solidFill>
                    <a:srgbClr val="1D222D"/>
                  </a:solidFill>
                  <a:latin typeface="TT Commons Pro"/>
                </a:rPr>
                <a:t> </a:t>
              </a: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tilanteisiin</a:t>
              </a:r>
              <a:endParaRPr lang="en-US" sz="3950" dirty="0">
                <a:solidFill>
                  <a:srgbClr val="1D222D"/>
                </a:solidFill>
                <a:latin typeface="TT Commons Pro"/>
              </a:endParaRPr>
            </a:p>
            <a:p>
              <a:pPr marL="571500" indent="-571500">
                <a:lnSpc>
                  <a:spcPts val="5199"/>
                </a:lnSpc>
                <a:buFont typeface="Calibri"/>
                <a:buChar char="-"/>
              </a:pP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yleinen</a:t>
              </a:r>
              <a:r>
                <a:rPr lang="en-US" sz="3950" dirty="0">
                  <a:solidFill>
                    <a:srgbClr val="1D222D"/>
                  </a:solidFill>
                  <a:latin typeface="TT Commons Pro"/>
                </a:rPr>
                <a:t> </a:t>
              </a: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reaktio</a:t>
              </a:r>
              <a:endParaRPr lang="en-US" sz="3950" dirty="0">
                <a:solidFill>
                  <a:srgbClr val="1D222D"/>
                </a:solidFill>
                <a:latin typeface="TT Commons Pro"/>
              </a:endParaRPr>
            </a:p>
            <a:p>
              <a:pPr marL="571500" indent="-571500">
                <a:lnSpc>
                  <a:spcPts val="5199"/>
                </a:lnSpc>
                <a:buFont typeface="Calibri"/>
                <a:buChar char="-"/>
              </a:pP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yksilöllistä</a:t>
              </a:r>
              <a:endParaRPr lang="en-US" sz="3950">
                <a:solidFill>
                  <a:srgbClr val="1D222D"/>
                </a:solidFill>
                <a:latin typeface="TT Commons Pro"/>
              </a:endParaRPr>
            </a:p>
            <a:p>
              <a:pPr marL="571500" indent="-571500">
                <a:lnSpc>
                  <a:spcPts val="5199"/>
                </a:lnSpc>
                <a:buFont typeface="Calibri"/>
                <a:buChar char="-"/>
              </a:pP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tunnereaktio</a:t>
              </a:r>
              <a:endParaRPr lang="en-US" sz="3950">
                <a:solidFill>
                  <a:srgbClr val="1D222D"/>
                </a:solidFill>
                <a:latin typeface="TT Commons Pro"/>
              </a:endParaRPr>
            </a:p>
            <a:p>
              <a:pPr marL="571500" indent="-571500">
                <a:lnSpc>
                  <a:spcPts val="5199"/>
                </a:lnSpc>
                <a:buFont typeface="Calibri"/>
                <a:buChar char="-"/>
              </a:pPr>
              <a:r>
                <a:rPr lang="en-US" sz="3900" dirty="0" err="1">
                  <a:solidFill>
                    <a:srgbClr val="1D222D"/>
                  </a:solidFill>
                  <a:latin typeface="TT Commons Pro"/>
                </a:rPr>
                <a:t>oireita</a:t>
              </a:r>
              <a:r>
                <a:rPr lang="en-US" sz="3900" dirty="0">
                  <a:solidFill>
                    <a:srgbClr val="1D222D"/>
                  </a:solidFill>
                  <a:latin typeface="TT Commons Pro"/>
                </a:rPr>
                <a:t>: </a:t>
              </a:r>
              <a:r>
                <a:rPr lang="en-US" sz="3900" dirty="0" err="1">
                  <a:solidFill>
                    <a:srgbClr val="1D222D"/>
                  </a:solidFill>
                  <a:latin typeface="TT Commons Pro"/>
                </a:rPr>
                <a:t>jännitys</a:t>
              </a:r>
              <a:r>
                <a:rPr lang="en-US" sz="3900" dirty="0">
                  <a:solidFill>
                    <a:srgbClr val="1D222D"/>
                  </a:solidFill>
                  <a:latin typeface="TT Commons Pro"/>
                </a:rPr>
                <a:t>, </a:t>
              </a:r>
              <a:r>
                <a:rPr lang="en-US" sz="3900" dirty="0" err="1">
                  <a:solidFill>
                    <a:srgbClr val="1D222D"/>
                  </a:solidFill>
                  <a:latin typeface="TT Commons Pro"/>
                </a:rPr>
                <a:t>levottomuus</a:t>
              </a:r>
              <a:r>
                <a:rPr lang="en-US" sz="3900" dirty="0">
                  <a:solidFill>
                    <a:srgbClr val="1D222D"/>
                  </a:solidFill>
                  <a:latin typeface="TT Commons Pro"/>
                </a:rPr>
                <a:t>, </a:t>
              </a:r>
              <a:r>
                <a:rPr lang="en-US" sz="3900" dirty="0" err="1">
                  <a:solidFill>
                    <a:srgbClr val="1D222D"/>
                  </a:solidFill>
                  <a:latin typeface="TT Commons Pro"/>
                </a:rPr>
                <a:t>paniikki</a:t>
              </a:r>
              <a:r>
                <a:rPr lang="en-US" sz="3900" dirty="0">
                  <a:solidFill>
                    <a:srgbClr val="1D222D"/>
                  </a:solidFill>
                  <a:latin typeface="TT Commons Pro"/>
                </a:rPr>
                <a:t>, </a:t>
              </a:r>
              <a:r>
                <a:rPr lang="en-US" sz="3900" dirty="0" err="1">
                  <a:solidFill>
                    <a:srgbClr val="1D222D"/>
                  </a:solidFill>
                  <a:latin typeface="TT Commons Pro"/>
                </a:rPr>
                <a:t>hikoilu</a:t>
              </a:r>
              <a:r>
                <a:rPr lang="en-US" sz="3900" dirty="0">
                  <a:solidFill>
                    <a:srgbClr val="1D222D"/>
                  </a:solidFill>
                  <a:latin typeface="TT Commons Pro"/>
                </a:rPr>
                <a:t>, </a:t>
              </a:r>
              <a:r>
                <a:rPr lang="en-US" sz="3900" dirty="0" err="1">
                  <a:solidFill>
                    <a:srgbClr val="1D222D"/>
                  </a:solidFill>
                  <a:latin typeface="TT Commons Pro"/>
                </a:rPr>
                <a:t>sydämen</a:t>
              </a:r>
              <a:r>
                <a:rPr lang="en-US" sz="3900" dirty="0">
                  <a:solidFill>
                    <a:srgbClr val="1D222D"/>
                  </a:solidFill>
                  <a:latin typeface="TT Commons Pro"/>
                </a:rPr>
                <a:t> </a:t>
              </a:r>
              <a:r>
                <a:rPr lang="en-US" sz="3900" dirty="0" err="1">
                  <a:solidFill>
                    <a:srgbClr val="1D222D"/>
                  </a:solidFill>
                  <a:latin typeface="TT Commons Pro"/>
                </a:rPr>
                <a:t>tykyttely</a:t>
              </a:r>
              <a:endParaRPr lang="en-US" sz="3900" dirty="0">
                <a:solidFill>
                  <a:srgbClr val="1D222D"/>
                </a:solidFill>
                <a:latin typeface="TT Commons Pro"/>
              </a:endParaRPr>
            </a:p>
            <a:p>
              <a:pPr marL="571500" indent="-571500">
                <a:lnSpc>
                  <a:spcPts val="5199"/>
                </a:lnSpc>
                <a:buFont typeface="Calibri"/>
                <a:buChar char="-"/>
              </a:pP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myös</a:t>
              </a:r>
              <a:r>
                <a:rPr lang="en-US" sz="3950" dirty="0">
                  <a:solidFill>
                    <a:srgbClr val="1D222D"/>
                  </a:solidFill>
                  <a:latin typeface="TT Commons Pro"/>
                </a:rPr>
                <a:t> </a:t>
              </a: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tärkeä</a:t>
              </a:r>
              <a:r>
                <a:rPr lang="en-US" sz="3950" dirty="0">
                  <a:solidFill>
                    <a:srgbClr val="1D222D"/>
                  </a:solidFill>
                  <a:latin typeface="TT Commons Pro"/>
                </a:rPr>
                <a:t> </a:t>
              </a: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tunne</a:t>
              </a:r>
              <a:r>
                <a:rPr lang="en-US" sz="3950" dirty="0">
                  <a:solidFill>
                    <a:srgbClr val="1D222D"/>
                  </a:solidFill>
                  <a:latin typeface="TT Commons Pro"/>
                </a:rPr>
                <a:t>, </a:t>
              </a: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joka</a:t>
              </a:r>
              <a:r>
                <a:rPr lang="en-US" sz="3950" dirty="0">
                  <a:solidFill>
                    <a:srgbClr val="1D222D"/>
                  </a:solidFill>
                  <a:latin typeface="TT Commons Pro"/>
                </a:rPr>
                <a:t> </a:t>
              </a:r>
              <a:r>
                <a:rPr lang="en-US" sz="3950" dirty="0" err="1">
                  <a:solidFill>
                    <a:srgbClr val="1D222D"/>
                  </a:solidFill>
                  <a:latin typeface="TT Commons Pro"/>
                </a:rPr>
                <a:t>suojelee</a:t>
              </a:r>
              <a:endParaRPr lang="en-US" sz="3950" dirty="0">
                <a:solidFill>
                  <a:srgbClr val="1D222D"/>
                </a:solidFill>
                <a:latin typeface="TT Commons Pro"/>
              </a:endParaRPr>
            </a:p>
            <a:p>
              <a:pPr marL="571500" indent="-571500">
                <a:lnSpc>
                  <a:spcPts val="5199"/>
                </a:lnSpc>
                <a:buFont typeface="Calibri"/>
                <a:buChar char="-"/>
              </a:pPr>
              <a:endParaRPr lang="en-US" sz="3950" dirty="0">
                <a:solidFill>
                  <a:srgbClr val="1D222D"/>
                </a:solidFill>
                <a:latin typeface="TT Commons Pro"/>
              </a:endParaRPr>
            </a:p>
            <a:p>
              <a:pPr marL="571500" indent="-571500" algn="ctr">
                <a:lnSpc>
                  <a:spcPts val="5199"/>
                </a:lnSpc>
                <a:buFont typeface="Calibri"/>
                <a:buChar char="-"/>
              </a:pPr>
              <a:endParaRPr lang="en-US" sz="3950" dirty="0">
                <a:solidFill>
                  <a:srgbClr val="1D222D"/>
                </a:solidFill>
                <a:latin typeface="TT Commons Pro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-401053" y="70686"/>
              <a:ext cx="9186466" cy="12659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679"/>
                </a:lnSpc>
              </a:pPr>
              <a:r>
                <a:rPr lang="en-US" sz="6350" dirty="0" err="1">
                  <a:solidFill>
                    <a:srgbClr val="1D222D"/>
                  </a:solidFill>
                  <a:latin typeface="Kollektif"/>
                  <a:ea typeface="Kollektif"/>
                  <a:cs typeface="Kollektif"/>
                  <a:sym typeface="Kollektif"/>
                </a:rPr>
                <a:t>Mitä</a:t>
              </a:r>
              <a:r>
                <a:rPr lang="en-US" sz="6350" dirty="0">
                  <a:solidFill>
                    <a:srgbClr val="1D222D"/>
                  </a:solidFill>
                  <a:latin typeface="Kollektif"/>
                  <a:ea typeface="Kollektif"/>
                  <a:cs typeface="Kollektif"/>
                  <a:sym typeface="Kollektif"/>
                </a:rPr>
                <a:t> </a:t>
              </a:r>
              <a:r>
                <a:rPr lang="en-US" sz="6350" dirty="0" err="1">
                  <a:solidFill>
                    <a:srgbClr val="1D222D"/>
                  </a:solidFill>
                  <a:latin typeface="Kollektif"/>
                  <a:ea typeface="Kollektif"/>
                  <a:cs typeface="Kollektif"/>
                  <a:sym typeface="Kollektif"/>
                </a:rPr>
                <a:t>pelko</a:t>
              </a:r>
              <a:r>
                <a:rPr lang="en-US" sz="6350" dirty="0">
                  <a:solidFill>
                    <a:srgbClr val="1D222D"/>
                  </a:solidFill>
                  <a:latin typeface="Kollektif"/>
                  <a:ea typeface="Kollektif"/>
                  <a:cs typeface="Kollektif"/>
                  <a:sym typeface="Kollektif"/>
                </a:rPr>
                <a:t> on?</a:t>
              </a:r>
              <a:endParaRPr lang="en-US" sz="635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4823284" y="2808145"/>
            <a:ext cx="10150659" cy="53291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+mn-lt"/>
                <a:cs typeface="+mn-lt"/>
              </a:rPr>
              <a:t>Pelko on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+mn-lt"/>
                <a:cs typeface="+mn-lt"/>
              </a:rPr>
              <a:t>usein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+mn-lt"/>
                <a:cs typeface="+mn-lt"/>
              </a:rPr>
              <a:t>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+mn-lt"/>
                <a:cs typeface="+mn-lt"/>
              </a:rPr>
              <a:t>vaiston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+mn-lt"/>
                <a:cs typeface="+mn-lt"/>
              </a:rPr>
              <a:t>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+mn-lt"/>
                <a:cs typeface="+mn-lt"/>
              </a:rPr>
              <a:t>viisaus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+mn-lt"/>
                <a:cs typeface="+mn-lt"/>
              </a:rPr>
              <a:t> ja on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+mn-lt"/>
                <a:cs typeface="+mn-lt"/>
              </a:rPr>
              <a:t>silloin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+mn-lt"/>
                <a:cs typeface="+mn-lt"/>
              </a:rPr>
              <a:t> </a:t>
            </a:r>
            <a:r>
              <a:rPr lang="en-US" sz="4800" b="1" i="1" err="1">
                <a:solidFill>
                  <a:srgbClr val="FFFFFF"/>
                </a:solidFill>
                <a:latin typeface="TT Commons Pro Bold"/>
                <a:ea typeface="+mn-lt"/>
                <a:cs typeface="+mn-lt"/>
              </a:rPr>
              <a:t>synnynnäinen</a:t>
            </a:r>
            <a:endParaRPr lang="en-US" sz="4800" b="1" i="1" dirty="0">
              <a:solidFill>
                <a:srgbClr val="FFFFFF"/>
              </a:solidFill>
              <a:latin typeface="TT Commons Pro Bold"/>
              <a:ea typeface="Calibri"/>
              <a:cs typeface="Calibri"/>
            </a:endParaRPr>
          </a:p>
          <a:p>
            <a:pPr algn="ctr">
              <a:lnSpc>
                <a:spcPct val="150000"/>
              </a:lnSpc>
            </a:pP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Calibri"/>
                <a:cs typeface="Calibri"/>
              </a:rPr>
              <a:t>Niin </a:t>
            </a:r>
            <a:r>
              <a:rPr lang="en-US" sz="4800" b="1" i="1" dirty="0" err="1">
                <a:solidFill>
                  <a:srgbClr val="FFFFFF"/>
                </a:solidFill>
                <a:latin typeface="TT Commons Pro Bold"/>
                <a:ea typeface="Calibri"/>
                <a:cs typeface="Calibri"/>
              </a:rPr>
              <a:t>kuin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Calibri"/>
                <a:cs typeface="Calibri"/>
              </a:rPr>
              <a:t> </a:t>
            </a:r>
            <a:r>
              <a:rPr lang="en-US" sz="4800" b="1" i="1" dirty="0" err="1">
                <a:solidFill>
                  <a:srgbClr val="FFFFFF"/>
                </a:solidFill>
                <a:latin typeface="TT Commons Pro Bold"/>
                <a:ea typeface="Calibri"/>
                <a:cs typeface="Calibri"/>
              </a:rPr>
              <a:t>hyvä</a:t>
            </a:r>
            <a:r>
              <a:rPr lang="en-US" sz="4800" b="1" i="1" dirty="0">
                <a:solidFill>
                  <a:srgbClr val="FFFFFF"/>
                </a:solidFill>
                <a:latin typeface="TT Commons Pro Bold"/>
                <a:ea typeface="Calibri"/>
                <a:cs typeface="Calibri"/>
              </a:rPr>
              <a:t> </a:t>
            </a:r>
            <a:r>
              <a:rPr lang="en-US" sz="4800" b="1" i="1" dirty="0" err="1">
                <a:solidFill>
                  <a:srgbClr val="FFFFFF"/>
                </a:solidFill>
                <a:latin typeface="TT Commons Pro Bold"/>
                <a:ea typeface="Calibri"/>
                <a:cs typeface="Calibri"/>
              </a:rPr>
              <a:t>vaistokin</a:t>
            </a:r>
            <a:endParaRPr lang="en-US" sz="4800" b="1" i="1">
              <a:solidFill>
                <a:srgbClr val="FFFFFF"/>
              </a:solidFill>
              <a:latin typeface="TT Commons Pro Bold"/>
              <a:ea typeface="Calibri"/>
              <a:cs typeface="Calibri"/>
            </a:endParaRPr>
          </a:p>
          <a:p>
            <a:pPr algn="ctr">
              <a:lnSpc>
                <a:spcPct val="150000"/>
              </a:lnSpc>
            </a:pPr>
            <a:endParaRPr lang="en-US" sz="4800" b="1" i="1" dirty="0">
              <a:solidFill>
                <a:srgbClr val="FFFFFF"/>
              </a:solidFill>
              <a:latin typeface="TT Commons Pro Bold"/>
              <a:ea typeface="Calibri"/>
              <a:cs typeface="Calibri"/>
            </a:endParaRPr>
          </a:p>
          <a:p>
            <a:pPr marL="571500" indent="-571500" algn="ctr">
              <a:lnSpc>
                <a:spcPct val="150000"/>
              </a:lnSpc>
              <a:buFont typeface="Calibri"/>
              <a:buChar char="-"/>
            </a:pPr>
            <a:r>
              <a:rPr lang="en-US" sz="4400" dirty="0">
                <a:solidFill>
                  <a:srgbClr val="FFFFFF"/>
                </a:solidFill>
                <a:latin typeface="TT Commons Pro"/>
                <a:ea typeface="Calibri"/>
                <a:cs typeface="Calibri"/>
              </a:rPr>
              <a:t>Maria Jotuni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256844" cy="10287000"/>
          </a:xfrm>
          <a:custGeom>
            <a:avLst/>
            <a:gdLst/>
            <a:ahLst/>
            <a:cxnLst/>
            <a:rect l="l" t="t" r="r" b="b"/>
            <a:pathLst>
              <a:path w="2256844" h="10287000">
                <a:moveTo>
                  <a:pt x="0" y="0"/>
                </a:moveTo>
                <a:lnTo>
                  <a:pt x="2256844" y="0"/>
                </a:lnTo>
                <a:lnTo>
                  <a:pt x="225684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18848" r="-264872"/>
            </a:stretch>
          </a:blipFill>
        </p:spPr>
      </p:sp>
    </p:spTree>
    <p:extLst>
      <p:ext uri="{BB962C8B-B14F-4D97-AF65-F5344CB8AC3E}">
        <p14:creationId xmlns:p14="http://schemas.microsoft.com/office/powerpoint/2010/main" val="1499591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587352" y="1826518"/>
            <a:ext cx="6671948" cy="4881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Lamaantumista</a:t>
            </a:r>
            <a:endParaRPr lang="en-US" dirty="0" err="1"/>
          </a:p>
        </p:txBody>
      </p:sp>
      <p:sp>
        <p:nvSpPr>
          <p:cNvPr id="3" name="TextBox 3"/>
          <p:cNvSpPr txBox="1"/>
          <p:nvPr/>
        </p:nvSpPr>
        <p:spPr>
          <a:xfrm>
            <a:off x="10587352" y="3288628"/>
            <a:ext cx="6281128" cy="467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</a:rPr>
              <a:t>Estää</a:t>
            </a:r>
            <a:r>
              <a:rPr lang="en-US" sz="3000" dirty="0">
                <a:solidFill>
                  <a:srgbClr val="FFFFFF"/>
                </a:solidFill>
                <a:latin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</a:rPr>
              <a:t>oppimista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587352" y="4829566"/>
            <a:ext cx="6671948" cy="929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3000" err="1">
                <a:solidFill>
                  <a:srgbClr val="FFFFFF"/>
                </a:solidFill>
                <a:latin typeface="TT Commons Pro"/>
                <a:sym typeface="TT Commons Pro"/>
              </a:rPr>
              <a:t>Virheiden</a:t>
            </a:r>
            <a:r>
              <a:rPr lang="en-US" sz="300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err="1">
                <a:solidFill>
                  <a:srgbClr val="FFFFFF"/>
                </a:solidFill>
                <a:latin typeface="TT Commons Pro"/>
                <a:sym typeface="TT Commons Pro"/>
              </a:rPr>
              <a:t>peittelyä</a:t>
            </a:r>
            <a:endParaRPr lang="en-US" sz="3000" err="1">
              <a:solidFill>
                <a:srgbClr val="000000"/>
              </a:solidFill>
              <a:latin typeface="TT Commons Pro"/>
              <a:sym typeface="TT Commons Pro"/>
            </a:endParaRPr>
          </a:p>
          <a:p>
            <a:pPr>
              <a:lnSpc>
                <a:spcPts val="3900"/>
              </a:lnSpc>
            </a:pPr>
            <a:endParaRPr lang="en-US" sz="3000" dirty="0">
              <a:solidFill>
                <a:srgbClr val="FFFFFF"/>
              </a:solidFill>
              <a:latin typeface="TT Commons Pro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587352" y="6346279"/>
            <a:ext cx="6671948" cy="474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Epävarmuutta</a:t>
            </a:r>
            <a:endParaRPr lang="en-US" dirty="0" err="1"/>
          </a:p>
        </p:txBody>
      </p:sp>
      <p:sp>
        <p:nvSpPr>
          <p:cNvPr id="6" name="TextBox 6"/>
          <p:cNvSpPr txBox="1"/>
          <p:nvPr/>
        </p:nvSpPr>
        <p:spPr>
          <a:xfrm>
            <a:off x="10587352" y="7882700"/>
            <a:ext cx="6281128" cy="4881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Kuormitusta</a:t>
            </a:r>
            <a:endParaRPr lang="en-US" dirty="0" err="1"/>
          </a:p>
        </p:txBody>
      </p:sp>
      <p:sp>
        <p:nvSpPr>
          <p:cNvPr id="7" name="TextBox 7"/>
          <p:cNvSpPr txBox="1"/>
          <p:nvPr/>
        </p:nvSpPr>
        <p:spPr>
          <a:xfrm>
            <a:off x="1675397" y="3748464"/>
            <a:ext cx="6170621" cy="1936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679"/>
              </a:lnSpc>
            </a:pPr>
            <a:r>
              <a:rPr lang="en-US" sz="6350" dirty="0" err="1">
                <a:solidFill>
                  <a:srgbClr val="FFFFFF"/>
                </a:solidFill>
                <a:latin typeface="Kollektif"/>
                <a:sym typeface="Kollektif"/>
              </a:rPr>
              <a:t>Mitä</a:t>
            </a:r>
            <a:r>
              <a:rPr lang="en-US" sz="6350" dirty="0">
                <a:solidFill>
                  <a:srgbClr val="FFFFFF"/>
                </a:solidFill>
                <a:latin typeface="Kollektif"/>
                <a:sym typeface="Kollektif"/>
              </a:rPr>
              <a:t> </a:t>
            </a:r>
            <a:r>
              <a:rPr lang="en-US" sz="6350" dirty="0" err="1">
                <a:solidFill>
                  <a:srgbClr val="FFFFFF"/>
                </a:solidFill>
                <a:latin typeface="Kollektif"/>
                <a:sym typeface="Kollektif"/>
              </a:rPr>
              <a:t>pelko</a:t>
            </a:r>
            <a:r>
              <a:rPr lang="en-US" sz="6350" dirty="0">
                <a:solidFill>
                  <a:srgbClr val="FFFFFF"/>
                </a:solidFill>
                <a:latin typeface="Kollektif"/>
                <a:sym typeface="Kollektif"/>
              </a:rPr>
              <a:t> </a:t>
            </a:r>
            <a:r>
              <a:rPr lang="en-US" sz="6350" dirty="0" err="1">
                <a:solidFill>
                  <a:srgbClr val="FFFFFF"/>
                </a:solidFill>
                <a:latin typeface="Kollektif"/>
                <a:sym typeface="Kollektif"/>
              </a:rPr>
              <a:t>aiheuttaa</a:t>
            </a:r>
            <a:r>
              <a:rPr lang="en-US" sz="6350" dirty="0">
                <a:solidFill>
                  <a:srgbClr val="FFFFFF"/>
                </a:solidFill>
                <a:latin typeface="Kollektif"/>
                <a:sym typeface="Kollektif"/>
              </a:rPr>
              <a:t>?</a:t>
            </a:r>
            <a:endParaRPr lang="en-US" dirty="0"/>
          </a:p>
        </p:txBody>
      </p:sp>
      <p:sp>
        <p:nvSpPr>
          <p:cNvPr id="8" name="AutoShape 8"/>
          <p:cNvSpPr/>
          <p:nvPr/>
        </p:nvSpPr>
        <p:spPr>
          <a:xfrm>
            <a:off x="9375330" y="2756818"/>
            <a:ext cx="7883970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9375330" y="4297755"/>
            <a:ext cx="7883970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9375330" y="5853883"/>
            <a:ext cx="7883970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9375330" y="7370597"/>
            <a:ext cx="7883970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0" name="Graphic 19" descr="Spider with solid fill">
            <a:extLst>
              <a:ext uri="{FF2B5EF4-FFF2-40B4-BE49-F238E27FC236}">
                <a16:creationId xmlns:a16="http://schemas.microsoft.com/office/drawing/2014/main" id="{8AED62F3-7CE4-1E61-DA93-1680B1F7A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78006" y="1621878"/>
            <a:ext cx="914400" cy="914400"/>
          </a:xfrm>
          <a:prstGeom prst="rect">
            <a:avLst/>
          </a:prstGeom>
        </p:spPr>
      </p:pic>
      <p:pic>
        <p:nvPicPr>
          <p:cNvPr id="21" name="Graphic 20" descr="Spider with solid fill">
            <a:extLst>
              <a:ext uri="{FF2B5EF4-FFF2-40B4-BE49-F238E27FC236}">
                <a16:creationId xmlns:a16="http://schemas.microsoft.com/office/drawing/2014/main" id="{FCBF2D7F-2DFD-5E09-55D4-C56A47B1E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46980" y="3134382"/>
            <a:ext cx="914400" cy="914400"/>
          </a:xfrm>
          <a:prstGeom prst="rect">
            <a:avLst/>
          </a:prstGeom>
        </p:spPr>
      </p:pic>
      <p:pic>
        <p:nvPicPr>
          <p:cNvPr id="22" name="Graphic 21" descr="Spider with solid fill">
            <a:extLst>
              <a:ext uri="{FF2B5EF4-FFF2-40B4-BE49-F238E27FC236}">
                <a16:creationId xmlns:a16="http://schemas.microsoft.com/office/drawing/2014/main" id="{F7D5ADEC-2C94-E326-A787-751597C93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46980" y="4646887"/>
            <a:ext cx="914400" cy="914400"/>
          </a:xfrm>
          <a:prstGeom prst="rect">
            <a:avLst/>
          </a:prstGeom>
        </p:spPr>
      </p:pic>
      <p:pic>
        <p:nvPicPr>
          <p:cNvPr id="23" name="Graphic 22" descr="Spider with solid fill">
            <a:extLst>
              <a:ext uri="{FF2B5EF4-FFF2-40B4-BE49-F238E27FC236}">
                <a16:creationId xmlns:a16="http://schemas.microsoft.com/office/drawing/2014/main" id="{C01494DF-31B1-A696-F28F-9E8E27072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46979" y="6159391"/>
            <a:ext cx="914400" cy="914400"/>
          </a:xfrm>
          <a:prstGeom prst="rect">
            <a:avLst/>
          </a:prstGeom>
        </p:spPr>
      </p:pic>
      <p:pic>
        <p:nvPicPr>
          <p:cNvPr id="24" name="Graphic 23" descr="Spider with solid fill">
            <a:extLst>
              <a:ext uri="{FF2B5EF4-FFF2-40B4-BE49-F238E27FC236}">
                <a16:creationId xmlns:a16="http://schemas.microsoft.com/office/drawing/2014/main" id="{5E9A3501-2C6B-F630-72A6-371C82CBC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46980" y="7671895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</p:sp>
      <p:sp>
        <p:nvSpPr>
          <p:cNvPr id="3" name="AutoShape 3"/>
          <p:cNvSpPr/>
          <p:nvPr/>
        </p:nvSpPr>
        <p:spPr>
          <a:xfrm>
            <a:off x="758910" y="1028700"/>
            <a:ext cx="16770180" cy="8229600"/>
          </a:xfrm>
          <a:prstGeom prst="rect">
            <a:avLst/>
          </a:prstGeom>
          <a:solidFill>
            <a:srgbClr val="FFFCF5"/>
          </a:solidFill>
        </p:spPr>
      </p:sp>
      <p:grpSp>
        <p:nvGrpSpPr>
          <p:cNvPr id="4" name="Group 4"/>
          <p:cNvGrpSpPr/>
          <p:nvPr/>
        </p:nvGrpSpPr>
        <p:grpSpPr>
          <a:xfrm>
            <a:off x="10220538" y="3882297"/>
            <a:ext cx="6225357" cy="3404870"/>
            <a:chOff x="0" y="161925"/>
            <a:chExt cx="8300476" cy="4539827"/>
          </a:xfrm>
        </p:grpSpPr>
        <p:sp>
          <p:nvSpPr>
            <p:cNvPr id="5" name="TextBox 5"/>
            <p:cNvSpPr txBox="1"/>
            <p:nvPr/>
          </p:nvSpPr>
          <p:spPr>
            <a:xfrm>
              <a:off x="0" y="4205719"/>
              <a:ext cx="8300476" cy="4960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120"/>
                </a:lnSpc>
              </a:pPr>
              <a:endParaRPr lang="en-US" sz="2400" dirty="0">
                <a:solidFill>
                  <a:srgbClr val="1D222D"/>
                </a:solidFill>
                <a:latin typeface="TT Commons Pro"/>
                <a:ea typeface="TT Commons Pro"/>
                <a:cs typeface="TT Commons Pro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61925"/>
              <a:ext cx="8300476" cy="30170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8799"/>
                </a:lnSpc>
              </a:pPr>
              <a:r>
                <a:rPr lang="en-US" sz="8750" err="1">
                  <a:solidFill>
                    <a:srgbClr val="1D222D"/>
                  </a:solidFill>
                  <a:latin typeface="Kollektif"/>
                  <a:sym typeface="Kollektif"/>
                </a:rPr>
                <a:t>Mistä</a:t>
              </a:r>
              <a:r>
                <a:rPr lang="en-US" sz="8750" dirty="0">
                  <a:solidFill>
                    <a:srgbClr val="1D222D"/>
                  </a:solidFill>
                  <a:latin typeface="Kollektif"/>
                  <a:sym typeface="Kollektif"/>
                </a:rPr>
                <a:t> </a:t>
              </a:r>
              <a:r>
                <a:rPr lang="en-US" sz="8750" err="1">
                  <a:solidFill>
                    <a:srgbClr val="1D222D"/>
                  </a:solidFill>
                  <a:latin typeface="Kollektif"/>
                  <a:sym typeface="Kollektif"/>
                </a:rPr>
                <a:t>pelko</a:t>
              </a:r>
              <a:r>
                <a:rPr lang="en-US" sz="8750" dirty="0">
                  <a:solidFill>
                    <a:srgbClr val="1D222D"/>
                  </a:solidFill>
                  <a:latin typeface="Kollektif"/>
                  <a:sym typeface="Kollektif"/>
                </a:rPr>
                <a:t> </a:t>
              </a:r>
              <a:r>
                <a:rPr lang="en-US" sz="8750" err="1">
                  <a:solidFill>
                    <a:srgbClr val="1D222D"/>
                  </a:solidFill>
                  <a:latin typeface="Kollektif"/>
                  <a:sym typeface="Kollektif"/>
                </a:rPr>
                <a:t>johtuu</a:t>
              </a:r>
              <a:r>
                <a:rPr lang="en-US" sz="8750" dirty="0">
                  <a:solidFill>
                    <a:srgbClr val="1D222D"/>
                  </a:solidFill>
                  <a:latin typeface="Kollektif"/>
                  <a:sym typeface="Kollektif"/>
                </a:rPr>
                <a:t>?</a:t>
              </a:r>
              <a:endParaRPr lang="en-US" dirty="0">
                <a:cs typeface="Calibri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224543" y="2431880"/>
            <a:ext cx="7421004" cy="11285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99"/>
              </a:lnSpc>
            </a:pPr>
            <a:endParaRPr lang="en-US" sz="8750" dirty="0">
              <a:solidFill>
                <a:srgbClr val="1D222D"/>
              </a:solidFill>
              <a:latin typeface="Kollektif"/>
              <a:ea typeface="Kollektif"/>
              <a:cs typeface="Kollektif"/>
            </a:endParaRPr>
          </a:p>
        </p:txBody>
      </p:sp>
      <p:sp>
        <p:nvSpPr>
          <p:cNvPr id="10" name="AutoShape 10"/>
          <p:cNvSpPr/>
          <p:nvPr/>
        </p:nvSpPr>
        <p:spPr>
          <a:xfrm rot="5400000">
            <a:off x="5979820" y="5011957"/>
            <a:ext cx="6328359" cy="0"/>
          </a:xfrm>
          <a:prstGeom prst="line">
            <a:avLst/>
          </a:prstGeom>
          <a:ln w="9525" cap="rnd">
            <a:solidFill>
              <a:srgbClr val="1D222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3D976FD8-6689-BE41-C2AE-1CD76584BE27}"/>
              </a:ext>
            </a:extLst>
          </p:cNvPr>
          <p:cNvSpPr txBox="1"/>
          <p:nvPr/>
        </p:nvSpPr>
        <p:spPr>
          <a:xfrm>
            <a:off x="1501329" y="2191572"/>
            <a:ext cx="6889850" cy="7426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1500" indent="-571500">
              <a:lnSpc>
                <a:spcPct val="150000"/>
              </a:lnSpc>
              <a:buFont typeface="Calibri"/>
              <a:buChar char="-"/>
            </a:pPr>
            <a:r>
              <a:rPr lang="en-US" sz="3950" b="1" err="1">
                <a:solidFill>
                  <a:srgbClr val="1D222D"/>
                </a:solidFill>
                <a:latin typeface="TT Commons Pro"/>
              </a:rPr>
              <a:t>Aiemmat</a:t>
            </a:r>
            <a:r>
              <a:rPr lang="en-US" sz="3950" b="1" dirty="0">
                <a:solidFill>
                  <a:srgbClr val="1D222D"/>
                </a:solidFill>
                <a:latin typeface="TT Commons Pro"/>
              </a:rPr>
              <a:t> </a:t>
            </a:r>
            <a:r>
              <a:rPr lang="en-US" sz="3950" b="1" err="1">
                <a:solidFill>
                  <a:srgbClr val="1D222D"/>
                </a:solidFill>
                <a:latin typeface="TT Commons Pro"/>
              </a:rPr>
              <a:t>kokemukset</a:t>
            </a:r>
            <a:endParaRPr lang="en-US" sz="3950" b="1">
              <a:solidFill>
                <a:srgbClr val="1D222D"/>
              </a:solidFill>
              <a:latin typeface="TT Commons Pro"/>
            </a:endParaRPr>
          </a:p>
          <a:p>
            <a:pPr marL="571500" indent="-571500">
              <a:lnSpc>
                <a:spcPct val="150000"/>
              </a:lnSpc>
              <a:buFont typeface="Calibri"/>
              <a:buChar char="-"/>
            </a:pPr>
            <a:r>
              <a:rPr lang="en-US" sz="3950" b="1" err="1">
                <a:solidFill>
                  <a:srgbClr val="1D222D"/>
                </a:solidFill>
                <a:latin typeface="TT Commons Pro"/>
              </a:rPr>
              <a:t>Tuntemattomat</a:t>
            </a:r>
            <a:r>
              <a:rPr lang="en-US" sz="3950" b="1" dirty="0">
                <a:solidFill>
                  <a:srgbClr val="1D222D"/>
                </a:solidFill>
                <a:latin typeface="TT Commons Pro"/>
              </a:rPr>
              <a:t> </a:t>
            </a:r>
            <a:r>
              <a:rPr lang="en-US" sz="3950" b="1" err="1">
                <a:solidFill>
                  <a:srgbClr val="1D222D"/>
                </a:solidFill>
                <a:latin typeface="TT Commons Pro"/>
              </a:rPr>
              <a:t>tilanteet</a:t>
            </a:r>
            <a:endParaRPr lang="en-US" sz="3950" b="1">
              <a:solidFill>
                <a:srgbClr val="1D222D"/>
              </a:solidFill>
              <a:latin typeface="TT Commons Pro"/>
            </a:endParaRPr>
          </a:p>
          <a:p>
            <a:pPr marL="571500" indent="-571500">
              <a:lnSpc>
                <a:spcPct val="150000"/>
              </a:lnSpc>
              <a:buFont typeface="Calibri"/>
              <a:buChar char="-"/>
            </a:pPr>
            <a:r>
              <a:rPr lang="en-US" sz="3950" b="1" err="1">
                <a:solidFill>
                  <a:srgbClr val="1D222D"/>
                </a:solidFill>
                <a:latin typeface="TT Commons Pro"/>
              </a:rPr>
              <a:t>Tiedonpuute</a:t>
            </a:r>
            <a:endParaRPr lang="en-US" sz="3950" b="1">
              <a:solidFill>
                <a:srgbClr val="1D222D"/>
              </a:solidFill>
              <a:latin typeface="TT Commons Pro"/>
            </a:endParaRPr>
          </a:p>
          <a:p>
            <a:pPr marL="571500" indent="-571500">
              <a:lnSpc>
                <a:spcPct val="150000"/>
              </a:lnSpc>
              <a:buFont typeface="Calibri"/>
              <a:buChar char="-"/>
            </a:pPr>
            <a:r>
              <a:rPr lang="en-US" sz="3950" b="1" err="1">
                <a:solidFill>
                  <a:srgbClr val="1D222D"/>
                </a:solidFill>
                <a:latin typeface="TT Commons Pro"/>
              </a:rPr>
              <a:t>Temperamentti</a:t>
            </a:r>
            <a:r>
              <a:rPr lang="en-US" sz="3950" b="1" dirty="0">
                <a:solidFill>
                  <a:srgbClr val="1D222D"/>
                </a:solidFill>
                <a:latin typeface="TT Commons Pro"/>
              </a:rPr>
              <a:t> / </a:t>
            </a:r>
            <a:r>
              <a:rPr lang="en-US" sz="3950" b="1" err="1">
                <a:solidFill>
                  <a:srgbClr val="1D222D"/>
                </a:solidFill>
                <a:latin typeface="TT Commons Pro"/>
              </a:rPr>
              <a:t>persoonallisuus</a:t>
            </a:r>
            <a:endParaRPr lang="en-US" sz="3950" b="1">
              <a:solidFill>
                <a:srgbClr val="1D222D"/>
              </a:solidFill>
              <a:latin typeface="TT Commons Pro"/>
            </a:endParaRPr>
          </a:p>
          <a:p>
            <a:pPr marL="571500" indent="-571500">
              <a:lnSpc>
                <a:spcPct val="150000"/>
              </a:lnSpc>
              <a:buFont typeface="Calibri"/>
              <a:buChar char="-"/>
            </a:pPr>
            <a:r>
              <a:rPr lang="en-US" sz="3950" b="1" err="1">
                <a:solidFill>
                  <a:srgbClr val="1D222D"/>
                </a:solidFill>
                <a:latin typeface="TT Commons Pro"/>
              </a:rPr>
              <a:t>Opitut</a:t>
            </a:r>
            <a:r>
              <a:rPr lang="en-US" sz="3950" b="1" dirty="0">
                <a:solidFill>
                  <a:srgbClr val="1D222D"/>
                </a:solidFill>
                <a:latin typeface="TT Commons Pro"/>
              </a:rPr>
              <a:t> </a:t>
            </a:r>
            <a:r>
              <a:rPr lang="en-US" sz="3950" b="1" err="1">
                <a:solidFill>
                  <a:srgbClr val="1D222D"/>
                </a:solidFill>
                <a:latin typeface="TT Commons Pro"/>
              </a:rPr>
              <a:t>mallit</a:t>
            </a:r>
            <a:r>
              <a:rPr lang="en-US" sz="3950" b="1" dirty="0">
                <a:solidFill>
                  <a:srgbClr val="1D222D"/>
                </a:solidFill>
                <a:latin typeface="TT Commons Pro"/>
              </a:rPr>
              <a:t> </a:t>
            </a:r>
            <a:r>
              <a:rPr lang="en-US" sz="3950" b="1" err="1">
                <a:solidFill>
                  <a:srgbClr val="1D222D"/>
                </a:solidFill>
                <a:latin typeface="TT Commons Pro"/>
              </a:rPr>
              <a:t>ympäristöstä</a:t>
            </a:r>
            <a:endParaRPr lang="en-US" sz="3950" b="1">
              <a:solidFill>
                <a:srgbClr val="1D222D"/>
              </a:solidFill>
              <a:latin typeface="TT Commons Pro"/>
            </a:endParaRPr>
          </a:p>
          <a:p>
            <a:pPr marL="571500" indent="-571500">
              <a:lnSpc>
                <a:spcPts val="5199"/>
              </a:lnSpc>
              <a:buFont typeface="Calibri"/>
              <a:buChar char="-"/>
            </a:pPr>
            <a:endParaRPr lang="en-US" sz="3950" dirty="0">
              <a:solidFill>
                <a:srgbClr val="1D222D"/>
              </a:solidFill>
              <a:latin typeface="TT Commons Pro"/>
            </a:endParaRPr>
          </a:p>
          <a:p>
            <a:pPr marL="571500" indent="-571500">
              <a:lnSpc>
                <a:spcPts val="5199"/>
              </a:lnSpc>
              <a:buFont typeface="Calibri"/>
              <a:buChar char="-"/>
            </a:pPr>
            <a:endParaRPr lang="en-US" sz="3950" dirty="0">
              <a:solidFill>
                <a:srgbClr val="1D222D"/>
              </a:solidFill>
              <a:latin typeface="TT Commons Pro"/>
            </a:endParaRPr>
          </a:p>
          <a:p>
            <a:pPr marL="571500" indent="-571500" algn="ctr">
              <a:lnSpc>
                <a:spcPts val="5199"/>
              </a:lnSpc>
              <a:buFont typeface="Calibri"/>
              <a:buChar char="-"/>
            </a:pPr>
            <a:endParaRPr lang="en-US" sz="3950" dirty="0">
              <a:solidFill>
                <a:srgbClr val="1D222D"/>
              </a:solidFill>
              <a:latin typeface="TT Commons Pr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639029" y="-8436"/>
            <a:ext cx="4648971" cy="10287000"/>
          </a:xfrm>
          <a:custGeom>
            <a:avLst/>
            <a:gdLst/>
            <a:ahLst/>
            <a:cxnLst/>
            <a:rect l="l" t="t" r="r" b="b"/>
            <a:pathLst>
              <a:path w="4648971" h="10287000">
                <a:moveTo>
                  <a:pt x="0" y="0"/>
                </a:moveTo>
                <a:lnTo>
                  <a:pt x="4648971" y="0"/>
                </a:lnTo>
                <a:lnTo>
                  <a:pt x="464897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94503" r="-137408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546368" y="1241731"/>
            <a:ext cx="8715325" cy="8834267"/>
            <a:chOff x="0" y="-9525"/>
            <a:chExt cx="9214119" cy="11779022"/>
          </a:xfrm>
        </p:grpSpPr>
        <p:sp>
          <p:nvSpPr>
            <p:cNvPr id="7" name="TextBox 7"/>
            <p:cNvSpPr txBox="1"/>
            <p:nvPr/>
          </p:nvSpPr>
          <p:spPr>
            <a:xfrm>
              <a:off x="604208" y="2505253"/>
              <a:ext cx="8300476" cy="92642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600" err="1">
                  <a:solidFill>
                    <a:srgbClr val="FFFFFF"/>
                  </a:solidFill>
                  <a:latin typeface="TT Commons Pro"/>
                </a:rPr>
                <a:t>Tunnistaminen</a:t>
              </a:r>
              <a:r>
                <a:rPr lang="en-US" sz="3600" dirty="0">
                  <a:solidFill>
                    <a:srgbClr val="FFFFFF"/>
                  </a:solidFill>
                  <a:latin typeface="TT Commons Pro"/>
                </a:rPr>
                <a:t> &amp; </a:t>
              </a:r>
              <a:r>
                <a:rPr lang="en-US" sz="3600" err="1">
                  <a:solidFill>
                    <a:srgbClr val="FFFFFF"/>
                  </a:solidFill>
                  <a:latin typeface="TT Commons Pro"/>
                </a:rPr>
                <a:t>hyväksyntä</a:t>
              </a:r>
              <a:endParaRPr lang="en-US" sz="3600">
                <a:solidFill>
                  <a:srgbClr val="FFFFFF"/>
                </a:solidFill>
                <a:latin typeface="TT Commons Pro"/>
              </a:endParaRPr>
            </a:p>
            <a:p>
              <a:pPr>
                <a:lnSpc>
                  <a:spcPct val="150000"/>
                </a:lnSpc>
              </a:pPr>
              <a:r>
                <a:rPr lang="en-US" sz="3600" dirty="0" err="1">
                  <a:solidFill>
                    <a:srgbClr val="FFFFFF"/>
                  </a:solidFill>
                  <a:latin typeface="TT Commons Pro"/>
                  <a:sym typeface="TT Commons Pro"/>
                </a:rPr>
                <a:t>Siedättäminen</a:t>
              </a:r>
              <a:r>
                <a:rPr lang="en-US" sz="3600" dirty="0">
                  <a:solidFill>
                    <a:srgbClr val="FFFFFF"/>
                  </a:solidFill>
                  <a:latin typeface="TT Commons Pro"/>
                  <a:sym typeface="TT Commons Pro"/>
                </a:rPr>
                <a:t> / </a:t>
              </a:r>
              <a:r>
                <a:rPr lang="en-US" sz="3600" dirty="0" err="1">
                  <a:solidFill>
                    <a:srgbClr val="FFFFFF"/>
                  </a:solidFill>
                  <a:latin typeface="TT Commons Pro"/>
                  <a:sym typeface="TT Commons Pro"/>
                </a:rPr>
                <a:t>altistaminen</a:t>
              </a:r>
              <a:endParaRPr lang="en-US" sz="3600" dirty="0" err="1">
                <a:solidFill>
                  <a:srgbClr val="FFFFFF"/>
                </a:solidFill>
                <a:latin typeface="TT Commons Pro"/>
              </a:endParaRPr>
            </a:p>
            <a:p>
              <a:pPr>
                <a:lnSpc>
                  <a:spcPct val="150000"/>
                </a:lnSpc>
              </a:pPr>
              <a:r>
                <a:rPr lang="en-US" sz="3600" dirty="0" err="1">
                  <a:solidFill>
                    <a:srgbClr val="FFFFFF"/>
                  </a:solidFill>
                  <a:latin typeface="TT Commons Pro"/>
                </a:rPr>
                <a:t>Harjoittelu</a:t>
              </a:r>
              <a:r>
                <a:rPr lang="en-US" sz="3600" dirty="0">
                  <a:solidFill>
                    <a:srgbClr val="FFFFFF"/>
                  </a:solidFill>
                  <a:latin typeface="TT Commons Pro"/>
                </a:rPr>
                <a:t> ja </a:t>
              </a:r>
              <a:r>
                <a:rPr lang="en-US" sz="3600" dirty="0" err="1">
                  <a:solidFill>
                    <a:srgbClr val="FFFFFF"/>
                  </a:solidFill>
                  <a:latin typeface="TT Commons Pro"/>
                </a:rPr>
                <a:t>totuttaminen</a:t>
              </a:r>
            </a:p>
            <a:p>
              <a:pPr>
                <a:lnSpc>
                  <a:spcPct val="150000"/>
                </a:lnSpc>
              </a:pPr>
              <a:r>
                <a:rPr lang="en-US" sz="3600" err="1">
                  <a:solidFill>
                    <a:srgbClr val="FFFFFF"/>
                  </a:solidFill>
                  <a:latin typeface="TT Commons Pro"/>
                </a:rPr>
                <a:t>Tiedon</a:t>
              </a:r>
              <a:r>
                <a:rPr lang="en-US" sz="3600" dirty="0">
                  <a:solidFill>
                    <a:srgbClr val="FFFFFF"/>
                  </a:solidFill>
                  <a:latin typeface="TT Commons Pro"/>
                </a:rPr>
                <a:t> </a:t>
              </a:r>
              <a:r>
                <a:rPr lang="en-US" sz="3600" err="1">
                  <a:solidFill>
                    <a:srgbClr val="FFFFFF"/>
                  </a:solidFill>
                  <a:latin typeface="TT Commons Pro"/>
                </a:rPr>
                <a:t>lisääminen</a:t>
              </a:r>
              <a:endParaRPr lang="en-US" sz="3600">
                <a:solidFill>
                  <a:srgbClr val="FFFFFF"/>
                </a:solidFill>
                <a:latin typeface="TT Commons Pro"/>
              </a:endParaRPr>
            </a:p>
            <a:p>
              <a:pPr>
                <a:lnSpc>
                  <a:spcPct val="150000"/>
                </a:lnSpc>
              </a:pPr>
              <a:r>
                <a:rPr lang="en-US" sz="3600" dirty="0" err="1">
                  <a:solidFill>
                    <a:srgbClr val="FFFFFF"/>
                  </a:solidFill>
                  <a:latin typeface="TT Commons Pro"/>
                </a:rPr>
                <a:t>Keskustelu</a:t>
              </a:r>
              <a:r>
                <a:rPr lang="en-US" sz="3600" dirty="0">
                  <a:solidFill>
                    <a:srgbClr val="FFFFFF"/>
                  </a:solidFill>
                  <a:latin typeface="TT Commons Pro"/>
                </a:rPr>
                <a:t> ja </a:t>
              </a:r>
              <a:r>
                <a:rPr lang="en-US" sz="3600" dirty="0" err="1">
                  <a:solidFill>
                    <a:srgbClr val="FFFFFF"/>
                  </a:solidFill>
                  <a:latin typeface="TT Commons Pro"/>
                </a:rPr>
                <a:t>tuki</a:t>
              </a:r>
            </a:p>
            <a:p>
              <a:pPr>
                <a:lnSpc>
                  <a:spcPct val="150000"/>
                </a:lnSpc>
              </a:pPr>
              <a:r>
                <a:rPr lang="en-US" sz="3600" dirty="0" err="1">
                  <a:solidFill>
                    <a:srgbClr val="FFFFFF"/>
                  </a:solidFill>
                  <a:latin typeface="TT Commons Pro"/>
                </a:rPr>
                <a:t>Apuvälineet</a:t>
              </a:r>
            </a:p>
            <a:p>
              <a:pPr>
                <a:lnSpc>
                  <a:spcPts val="3120"/>
                </a:lnSpc>
              </a:pPr>
              <a:endParaRPr lang="en-US" sz="3200" dirty="0">
                <a:solidFill>
                  <a:srgbClr val="FFFFFF"/>
                </a:solidFill>
                <a:latin typeface="TT Commons Pro"/>
              </a:endParaRPr>
            </a:p>
            <a:p>
              <a:pPr>
                <a:lnSpc>
                  <a:spcPts val="3120"/>
                </a:lnSpc>
              </a:pPr>
              <a:endParaRPr lang="en-US" sz="2400" dirty="0">
                <a:solidFill>
                  <a:srgbClr val="FFFFFF"/>
                </a:solidFill>
                <a:latin typeface="TT Commons Pro"/>
              </a:endParaRPr>
            </a:p>
            <a:p>
              <a:pPr>
                <a:lnSpc>
                  <a:spcPts val="3120"/>
                </a:lnSpc>
              </a:pPr>
              <a:endParaRPr lang="en-US" sz="2400" dirty="0">
                <a:solidFill>
                  <a:srgbClr val="FFFFFF"/>
                </a:solidFill>
                <a:latin typeface="TT Commons Pro"/>
              </a:endParaRPr>
            </a:p>
            <a:p>
              <a:pPr>
                <a:lnSpc>
                  <a:spcPts val="3120"/>
                </a:lnSpc>
              </a:pPr>
              <a:endParaRPr lang="en-US" sz="2400" dirty="0">
                <a:solidFill>
                  <a:srgbClr val="FFFFFF"/>
                </a:solidFill>
                <a:latin typeface="TT Commons Pro"/>
              </a:endParaRPr>
            </a:p>
            <a:p>
              <a:pPr>
                <a:lnSpc>
                  <a:spcPts val="3120"/>
                </a:lnSpc>
              </a:pPr>
              <a:endParaRPr lang="en-US" sz="2400" dirty="0">
                <a:solidFill>
                  <a:srgbClr val="FFFFFF"/>
                </a:solidFill>
                <a:latin typeface="TT Commons Pro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9214119" cy="25825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679"/>
                </a:lnSpc>
              </a:pPr>
              <a:r>
                <a:rPr lang="en-US" sz="6350" dirty="0" err="1">
                  <a:solidFill>
                    <a:srgbClr val="FFFFFF"/>
                  </a:solidFill>
                  <a:latin typeface="Kollektif"/>
                  <a:sym typeface="Kollektif"/>
                </a:rPr>
                <a:t>Mitä</a:t>
              </a:r>
              <a:r>
                <a:rPr lang="en-US" sz="6350" dirty="0">
                  <a:solidFill>
                    <a:srgbClr val="FFFFFF"/>
                  </a:solidFill>
                  <a:latin typeface="Kollektif"/>
                  <a:sym typeface="Kollektif"/>
                </a:rPr>
                <a:t> </a:t>
              </a:r>
              <a:r>
                <a:rPr lang="en-US" sz="6350" dirty="0" err="1">
                  <a:solidFill>
                    <a:srgbClr val="FFFFFF"/>
                  </a:solidFill>
                  <a:latin typeface="Kollektif"/>
                  <a:sym typeface="Kollektif"/>
                </a:rPr>
                <a:t>pelolle</a:t>
              </a:r>
              <a:r>
                <a:rPr lang="en-US" sz="6350" dirty="0">
                  <a:solidFill>
                    <a:srgbClr val="FFFFFF"/>
                  </a:solidFill>
                  <a:latin typeface="Kollektif"/>
                  <a:sym typeface="Kollektif"/>
                </a:rPr>
                <a:t> </a:t>
              </a:r>
              <a:r>
                <a:rPr lang="en-US" sz="6350" dirty="0" err="1">
                  <a:solidFill>
                    <a:srgbClr val="FFFFFF"/>
                  </a:solidFill>
                  <a:latin typeface="Kollektif"/>
                  <a:sym typeface="Kollektif"/>
                </a:rPr>
                <a:t>voi</a:t>
              </a:r>
              <a:r>
                <a:rPr lang="en-US" sz="6350" dirty="0">
                  <a:solidFill>
                    <a:srgbClr val="FFFFFF"/>
                  </a:solidFill>
                  <a:latin typeface="Kollektif"/>
                  <a:sym typeface="Kollektif"/>
                </a:rPr>
                <a:t> </a:t>
              </a:r>
              <a:r>
                <a:rPr lang="en-US" sz="6350" dirty="0" err="1">
                  <a:solidFill>
                    <a:srgbClr val="FFFFFF"/>
                  </a:solidFill>
                  <a:latin typeface="Kollektif"/>
                  <a:sym typeface="Kollektif"/>
                </a:rPr>
                <a:t>tehdä</a:t>
              </a:r>
              <a:r>
                <a:rPr lang="en-US" sz="6350" dirty="0">
                  <a:solidFill>
                    <a:srgbClr val="FFFFFF"/>
                  </a:solidFill>
                  <a:latin typeface="Kollektif"/>
                  <a:sym typeface="Kollektif"/>
                </a:rPr>
                <a:t>?</a:t>
              </a:r>
              <a:endParaRPr lang="en-US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257617" y="4387935"/>
            <a:ext cx="3628899" cy="474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Oppiminen</a:t>
            </a:r>
            <a:endParaRPr lang="en-US" dirty="0" err="1"/>
          </a:p>
        </p:txBody>
      </p:sp>
      <p:sp>
        <p:nvSpPr>
          <p:cNvPr id="25" name="Freeform 25"/>
          <p:cNvSpPr/>
          <p:nvPr/>
        </p:nvSpPr>
        <p:spPr>
          <a:xfrm>
            <a:off x="0" y="8928254"/>
            <a:ext cx="18288000" cy="1350310"/>
          </a:xfrm>
          <a:custGeom>
            <a:avLst/>
            <a:gdLst/>
            <a:ahLst/>
            <a:cxnLst/>
            <a:rect l="l" t="t" r="r" b="b"/>
            <a:pathLst>
              <a:path w="18288000" h="1350310">
                <a:moveTo>
                  <a:pt x="0" y="0"/>
                </a:moveTo>
                <a:lnTo>
                  <a:pt x="18288000" y="0"/>
                </a:lnTo>
                <a:lnTo>
                  <a:pt x="18288000" y="1350310"/>
                </a:lnTo>
                <a:lnTo>
                  <a:pt x="0" y="13503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26489" b="-76414"/>
            </a:stretch>
          </a:blipFill>
        </p:spPr>
      </p:sp>
      <p:sp>
        <p:nvSpPr>
          <p:cNvPr id="30" name="TextBox 4">
            <a:extLst>
              <a:ext uri="{FF2B5EF4-FFF2-40B4-BE49-F238E27FC236}">
                <a16:creationId xmlns:a16="http://schemas.microsoft.com/office/drawing/2014/main" id="{F4EED800-BE62-6265-E56B-8B96505DBCCA}"/>
              </a:ext>
            </a:extLst>
          </p:cNvPr>
          <p:cNvSpPr txBox="1"/>
          <p:nvPr/>
        </p:nvSpPr>
        <p:spPr>
          <a:xfrm>
            <a:off x="6841553" y="4860375"/>
            <a:ext cx="4067811" cy="5742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6000" err="1">
                <a:solidFill>
                  <a:srgbClr val="FFFFFF"/>
                </a:solidFill>
                <a:latin typeface="TT Commons Pro"/>
                <a:sym typeface="TT Commons Pro"/>
              </a:rPr>
              <a:t>Pistäminen</a:t>
            </a:r>
            <a:endParaRPr lang="en-US" sz="6000" dirty="0" err="1">
              <a:cs typeface="Calibri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id="{B38E8AB8-ADAB-3E86-2785-0B45AC972A14}"/>
              </a:ext>
            </a:extLst>
          </p:cNvPr>
          <p:cNvSpPr txBox="1"/>
          <p:nvPr/>
        </p:nvSpPr>
        <p:spPr>
          <a:xfrm>
            <a:off x="714111" y="6850518"/>
            <a:ext cx="4471109" cy="474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Tuleeko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kodista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sairaala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?</a:t>
            </a:r>
            <a:endParaRPr lang="en-US" dirty="0"/>
          </a:p>
        </p:txBody>
      </p:sp>
      <p:sp>
        <p:nvSpPr>
          <p:cNvPr id="34" name="TextBox 4">
            <a:extLst>
              <a:ext uri="{FF2B5EF4-FFF2-40B4-BE49-F238E27FC236}">
                <a16:creationId xmlns:a16="http://schemas.microsoft.com/office/drawing/2014/main" id="{F9CE22E0-B92E-D64A-8877-58633CDD9AAA}"/>
              </a:ext>
            </a:extLst>
          </p:cNvPr>
          <p:cNvSpPr txBox="1"/>
          <p:nvPr/>
        </p:nvSpPr>
        <p:spPr>
          <a:xfrm>
            <a:off x="8880665" y="6606879"/>
            <a:ext cx="3628899" cy="474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Virheet</a:t>
            </a:r>
            <a:endParaRPr lang="en-US" dirty="0" err="1"/>
          </a:p>
        </p:txBody>
      </p:sp>
      <p:sp>
        <p:nvSpPr>
          <p:cNvPr id="36" name="TextBox 4">
            <a:extLst>
              <a:ext uri="{FF2B5EF4-FFF2-40B4-BE49-F238E27FC236}">
                <a16:creationId xmlns:a16="http://schemas.microsoft.com/office/drawing/2014/main" id="{007AFB2A-EC78-A303-A7F7-6675A65DEB1C}"/>
              </a:ext>
            </a:extLst>
          </p:cNvPr>
          <p:cNvSpPr txBox="1"/>
          <p:nvPr/>
        </p:nvSpPr>
        <p:spPr>
          <a:xfrm>
            <a:off x="11962193" y="5975943"/>
            <a:ext cx="3628899" cy="474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Pärjääminen</a:t>
            </a:r>
            <a:endParaRPr lang="en-US" dirty="0" err="1"/>
          </a:p>
        </p:txBody>
      </p:sp>
      <p:sp>
        <p:nvSpPr>
          <p:cNvPr id="38" name="TextBox 4">
            <a:extLst>
              <a:ext uri="{FF2B5EF4-FFF2-40B4-BE49-F238E27FC236}">
                <a16:creationId xmlns:a16="http://schemas.microsoft.com/office/drawing/2014/main" id="{25DB5930-DB3D-6F0E-5582-AB6185ED8DFB}"/>
              </a:ext>
            </a:extLst>
          </p:cNvPr>
          <p:cNvSpPr txBox="1"/>
          <p:nvPr/>
        </p:nvSpPr>
        <p:spPr>
          <a:xfrm>
            <a:off x="13434377" y="3360759"/>
            <a:ext cx="3628899" cy="474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Pysyykö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terveenä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?</a:t>
            </a:r>
            <a:endParaRPr lang="en-US" dirty="0"/>
          </a:p>
        </p:txBody>
      </p:sp>
      <p:sp>
        <p:nvSpPr>
          <p:cNvPr id="40" name="TextBox 4">
            <a:extLst>
              <a:ext uri="{FF2B5EF4-FFF2-40B4-BE49-F238E27FC236}">
                <a16:creationId xmlns:a16="http://schemas.microsoft.com/office/drawing/2014/main" id="{1A3B3655-C2DF-A903-1E76-D1C973866791}"/>
              </a:ext>
            </a:extLst>
          </p:cNvPr>
          <p:cNvSpPr txBox="1"/>
          <p:nvPr/>
        </p:nvSpPr>
        <p:spPr>
          <a:xfrm>
            <a:off x="2959083" y="3120127"/>
            <a:ext cx="3628899" cy="474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Riittääkö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jaksaminen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?</a:t>
            </a:r>
            <a:endParaRPr lang="en-US" dirty="0" err="1"/>
          </a:p>
        </p:txBody>
      </p:sp>
      <p:sp>
        <p:nvSpPr>
          <p:cNvPr id="42" name="TextBox 4">
            <a:extLst>
              <a:ext uri="{FF2B5EF4-FFF2-40B4-BE49-F238E27FC236}">
                <a16:creationId xmlns:a16="http://schemas.microsoft.com/office/drawing/2014/main" id="{81AB814E-C152-B82A-6DCA-5DB38913E397}"/>
              </a:ext>
            </a:extLst>
          </p:cNvPr>
          <p:cNvSpPr txBox="1"/>
          <p:nvPr/>
        </p:nvSpPr>
        <p:spPr>
          <a:xfrm>
            <a:off x="11084369" y="7576143"/>
            <a:ext cx="3628899" cy="474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Sepsis,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infektiot</a:t>
            </a:r>
            <a:endParaRPr lang="en-US" dirty="0" err="1"/>
          </a:p>
        </p:txBody>
      </p:sp>
      <p:sp>
        <p:nvSpPr>
          <p:cNvPr id="44" name="TextBox 4">
            <a:extLst>
              <a:ext uri="{FF2B5EF4-FFF2-40B4-BE49-F238E27FC236}">
                <a16:creationId xmlns:a16="http://schemas.microsoft.com/office/drawing/2014/main" id="{C47F6D99-C204-E869-79CB-DCDB3E82D93E}"/>
              </a:ext>
            </a:extLst>
          </p:cNvPr>
          <p:cNvSpPr txBox="1"/>
          <p:nvPr/>
        </p:nvSpPr>
        <p:spPr>
          <a:xfrm>
            <a:off x="2159825" y="5509599"/>
            <a:ext cx="3628899" cy="474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Autonomia</a:t>
            </a:r>
            <a:endParaRPr lang="en-US" dirty="0" err="1"/>
          </a:p>
        </p:txBody>
      </p:sp>
      <p:sp>
        <p:nvSpPr>
          <p:cNvPr id="46" name="TextBox 4">
            <a:extLst>
              <a:ext uri="{FF2B5EF4-FFF2-40B4-BE49-F238E27FC236}">
                <a16:creationId xmlns:a16="http://schemas.microsoft.com/office/drawing/2014/main" id="{6E62D986-7D4D-4655-0D01-1DD0BB5134AF}"/>
              </a:ext>
            </a:extLst>
          </p:cNvPr>
          <p:cNvSpPr txBox="1"/>
          <p:nvPr/>
        </p:nvSpPr>
        <p:spPr>
          <a:xfrm>
            <a:off x="13169201" y="4664862"/>
            <a:ext cx="3628899" cy="474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Veritien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toimivuus</a:t>
            </a:r>
            <a:endParaRPr lang="en-US" dirty="0" err="1"/>
          </a:p>
        </p:txBody>
      </p:sp>
      <p:sp>
        <p:nvSpPr>
          <p:cNvPr id="48" name="TextBox 4">
            <a:extLst>
              <a:ext uri="{FF2B5EF4-FFF2-40B4-BE49-F238E27FC236}">
                <a16:creationId xmlns:a16="http://schemas.microsoft.com/office/drawing/2014/main" id="{A55B4A93-F6B9-6678-9DD2-B865909B1D2A}"/>
              </a:ext>
            </a:extLst>
          </p:cNvPr>
          <p:cNvSpPr txBox="1"/>
          <p:nvPr/>
        </p:nvSpPr>
        <p:spPr>
          <a:xfrm>
            <a:off x="8329640" y="3115594"/>
            <a:ext cx="3628899" cy="474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Hoidon</a:t>
            </a:r>
            <a:r>
              <a:rPr lang="en-US" sz="3000" dirty="0">
                <a:solidFill>
                  <a:srgbClr val="FFFFFF"/>
                </a:solidFill>
                <a:latin typeface="TT Commons Pro"/>
                <a:sym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riittävyys</a:t>
            </a:r>
            <a:endParaRPr lang="en-US" dirty="0" err="1"/>
          </a:p>
        </p:txBody>
      </p:sp>
      <p:sp>
        <p:nvSpPr>
          <p:cNvPr id="50" name="TextBox 4">
            <a:extLst>
              <a:ext uri="{FF2B5EF4-FFF2-40B4-BE49-F238E27FC236}">
                <a16:creationId xmlns:a16="http://schemas.microsoft.com/office/drawing/2014/main" id="{8E82A934-1820-9492-1967-01B7588A07B6}"/>
              </a:ext>
            </a:extLst>
          </p:cNvPr>
          <p:cNvSpPr txBox="1"/>
          <p:nvPr/>
        </p:nvSpPr>
        <p:spPr>
          <a:xfrm>
            <a:off x="5186489" y="7804743"/>
            <a:ext cx="3628899" cy="474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Yksinolo</a:t>
            </a:r>
            <a:endParaRPr lang="en-US" dirty="0" err="1"/>
          </a:p>
        </p:txBody>
      </p:sp>
      <p:sp>
        <p:nvSpPr>
          <p:cNvPr id="52" name="TextBox 4">
            <a:extLst>
              <a:ext uri="{FF2B5EF4-FFF2-40B4-BE49-F238E27FC236}">
                <a16:creationId xmlns:a16="http://schemas.microsoft.com/office/drawing/2014/main" id="{4BB2FC7B-CC3A-FBCA-6DA7-CEFCFD8899ED}"/>
              </a:ext>
            </a:extLst>
          </p:cNvPr>
          <p:cNvSpPr txBox="1"/>
          <p:nvPr/>
        </p:nvSpPr>
        <p:spPr>
          <a:xfrm>
            <a:off x="14206443" y="7076111"/>
            <a:ext cx="3628899" cy="474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  <a:sym typeface="TT Commons Pro"/>
              </a:rPr>
              <a:t>Laiteongelmat</a:t>
            </a:r>
            <a:endParaRPr lang="en-US" dirty="0" err="1"/>
          </a:p>
        </p:txBody>
      </p:sp>
      <p:sp>
        <p:nvSpPr>
          <p:cNvPr id="54" name="TextBox 4">
            <a:extLst>
              <a:ext uri="{FF2B5EF4-FFF2-40B4-BE49-F238E27FC236}">
                <a16:creationId xmlns:a16="http://schemas.microsoft.com/office/drawing/2014/main" id="{115DBF65-FED5-C7E3-356F-F22512195601}"/>
              </a:ext>
            </a:extLst>
          </p:cNvPr>
          <p:cNvSpPr txBox="1"/>
          <p:nvPr/>
        </p:nvSpPr>
        <p:spPr>
          <a:xfrm>
            <a:off x="5024905" y="6138369"/>
            <a:ext cx="3628899" cy="467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3000" dirty="0" err="1">
                <a:solidFill>
                  <a:srgbClr val="FFFFFF"/>
                </a:solidFill>
                <a:latin typeface="TT Commons Pro"/>
              </a:rPr>
              <a:t>Hoidon</a:t>
            </a:r>
            <a:r>
              <a:rPr lang="en-US" sz="3000" dirty="0">
                <a:solidFill>
                  <a:srgbClr val="FFFFFF"/>
                </a:solidFill>
                <a:latin typeface="TT Commons Pro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TT Commons Pro"/>
              </a:rPr>
              <a:t>sitovuus</a:t>
            </a:r>
          </a:p>
        </p:txBody>
      </p:sp>
      <p:sp>
        <p:nvSpPr>
          <p:cNvPr id="56" name="TextBox 3">
            <a:extLst>
              <a:ext uri="{FF2B5EF4-FFF2-40B4-BE49-F238E27FC236}">
                <a16:creationId xmlns:a16="http://schemas.microsoft.com/office/drawing/2014/main" id="{1FED9204-8D34-B57C-B9E3-C69217ACBF90}"/>
              </a:ext>
            </a:extLst>
          </p:cNvPr>
          <p:cNvSpPr txBox="1"/>
          <p:nvPr/>
        </p:nvSpPr>
        <p:spPr>
          <a:xfrm>
            <a:off x="2260409" y="746744"/>
            <a:ext cx="13763328" cy="1239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9600" dirty="0">
                <a:solidFill>
                  <a:srgbClr val="FFFFFF"/>
                </a:solidFill>
                <a:latin typeface="Kollektif"/>
              </a:rPr>
              <a:t>KHD-</a:t>
            </a:r>
            <a:r>
              <a:rPr lang="en-US" sz="9600" err="1">
                <a:solidFill>
                  <a:srgbClr val="FFFFFF"/>
                </a:solidFill>
                <a:latin typeface="Kollektif"/>
              </a:rPr>
              <a:t>potilaan</a:t>
            </a:r>
            <a:r>
              <a:rPr lang="en-US" sz="9600" dirty="0">
                <a:solidFill>
                  <a:srgbClr val="FFFFFF"/>
                </a:solidFill>
                <a:latin typeface="Kollektif"/>
              </a:rPr>
              <a:t> </a:t>
            </a:r>
            <a:r>
              <a:rPr lang="en-US" sz="9600" err="1">
                <a:solidFill>
                  <a:srgbClr val="FFFFFF"/>
                </a:solidFill>
                <a:latin typeface="Kollektif"/>
              </a:rPr>
              <a:t>pelot</a:t>
            </a:r>
            <a:endParaRPr lang="en-US" sz="9600">
              <a:solidFill>
                <a:srgbClr val="FFFFFF"/>
              </a:solidFill>
              <a:latin typeface="Kollektif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/>
      <p:bldP spid="32" grpId="0"/>
      <p:bldP spid="34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0" grpId="0"/>
      <p:bldP spid="52" grpId="0"/>
      <p:bldP spid="5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685</cp:revision>
  <dcterms:created xsi:type="dcterms:W3CDTF">2006-08-16T00:00:00Z</dcterms:created>
  <dcterms:modified xsi:type="dcterms:W3CDTF">2025-10-30T06:29:48Z</dcterms:modified>
  <dc:identifier>DAGTdgFyNgM</dc:identifier>
</cp:coreProperties>
</file>