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7" r:id="rId10"/>
    <p:sldId id="264" r:id="rId11"/>
    <p:sldId id="268" r:id="rId12"/>
    <p:sldId id="265" r:id="rId13"/>
    <p:sldId id="266" r:id="rId1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82FD26-646D-47FC-A2DA-ADA67250DD3B}" type="datetimeFigureOut">
              <a:rPr lang="fi-FI" smtClean="0"/>
              <a:t>7.3.2024</a:t>
            </a:fld>
            <a:endParaRPr lang="fi-FI" dirty="0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 dirty="0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145DD-6660-4712-AC31-F439B67AE209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75734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08B0D6C-EDE0-9D98-E670-BCA33E9E7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E01E117A-4786-56D0-0665-FA9567D3D9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8E6C87E-3985-95AF-D003-37A3F298E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72E1F86D-80E2-53B7-229B-E44E7ADAA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88B7663A-1AC0-3886-6AA2-22D1770AC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56242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DAFDD72-8E05-7EB7-AFB2-07A57DBE7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00695943-1C29-EB59-3C15-ACD68560FA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8A3B875-9B22-A0D4-D1FB-6FF29AF4C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11C799BD-40AE-0BAA-297D-43B8887D5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6EFE498C-9A7C-FCC8-26D6-9AF7E8006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90887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>
            <a:extLst>
              <a:ext uri="{FF2B5EF4-FFF2-40B4-BE49-F238E27FC236}">
                <a16:creationId xmlns:a16="http://schemas.microsoft.com/office/drawing/2014/main" id="{3B0734DE-1B70-CF89-C930-E28264648D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D1BBC743-3199-7FEE-7D7D-69FBA2A93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E4A234A8-71B8-2FA9-D109-478DF9913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DAA6F2DB-8266-E334-A032-774EF5AA9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59960093-1692-156A-3731-C14406FFD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07406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7D29E47-02B1-5FCF-3487-C699906E6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C55A3F1A-79C5-D49D-A8A9-910BE100B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94F835C3-AD0F-C47F-D757-10832B2D7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415A9EF3-9370-BD13-3030-E12C2F843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67F363C2-BC16-5DFC-91AA-883FD8064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0064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2C30EDE-9D0E-6866-2DA6-ECC8BF4E8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9B62F9CC-03CB-B7B4-2CF4-B7A223E84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7CC8F208-A009-CAE6-EBD1-2E1E5D746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F25CA823-AF2F-F027-F8C1-6EABE1AA8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F2CE347D-3DB9-D9BA-F25C-6CAE3F7A1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51796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50D51F4-DA3D-1666-631E-8E730C114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0BCA7963-75B8-3D2B-4B2E-9C1351C31A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09FAF1AF-3B37-CEE4-F412-ECE05273C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9A56BAEB-79AC-71FE-425F-B6183ACA3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6" name="Alatunnisteen paikkamerkki 5">
            <a:extLst>
              <a:ext uri="{FF2B5EF4-FFF2-40B4-BE49-F238E27FC236}">
                <a16:creationId xmlns:a16="http://schemas.microsoft.com/office/drawing/2014/main" id="{171E28E8-3E4F-1B26-E832-399EDA131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0D55E9A7-303E-8911-AE6C-C51153980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28303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8B13D74-E004-3CE2-8E07-F905AE9A6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226A571-2B00-DF5C-C580-461766B2B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0FAF6F51-034A-837C-C358-4EBAE1209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7C77F00D-2E9C-3D1A-A79B-062EB13325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E773A6D1-4A03-35C4-C272-4C09B2D87C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9F1DDABD-C92F-5C26-73B2-7301EC3A9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2C7D7D14-7992-3E1D-B671-1914C1BAB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94FF1FAE-A427-4B2E-6290-E9B9CCEC3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49072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C7037FD-F4F7-7563-2D2B-AB757BB5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19195868-CB36-4286-6764-000329BB2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58BD6A55-DDC0-02F6-292B-52350E9B4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76C719E-768A-8BB3-BA94-83C69724C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97647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ECE06AF0-ED61-837F-0F4A-B3D8EEB99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A02D4A68-DBB1-BB50-3BD2-BD7B0FF34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733F54D8-BFCE-C5F9-EDB0-B02AB1015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669725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Kuvateksti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75B0C41-A32A-2596-9D7F-8294AC0A2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99621ED-C057-D914-A591-001185274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680F2FC-EC73-2399-6A29-0B45F1B406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814CAB01-F9EF-7EDC-D321-D06D6D7E6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6" name="Alatunnisteen paikkamerkki 5">
            <a:extLst>
              <a:ext uri="{FF2B5EF4-FFF2-40B4-BE49-F238E27FC236}">
                <a16:creationId xmlns:a16="http://schemas.microsoft.com/office/drawing/2014/main" id="{D4B46844-2EA5-7B6E-51B8-D0BAF148F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0329ECA7-21D8-F8E6-3100-B14FCB077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22524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93E9158-B3B3-3BE8-26F5-0A24DCFD1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78CE958E-B31B-D34C-3F54-CC1E1A915D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9EDE6FF9-C0D9-3AE9-EADC-41B54C4A7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199D2413-70C4-E5E8-C51E-D68C20DAE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11.4.2024</a:t>
            </a:r>
          </a:p>
        </p:txBody>
      </p:sp>
      <p:sp>
        <p:nvSpPr>
          <p:cNvPr id="6" name="Alatunnisteen paikkamerkki 5">
            <a:extLst>
              <a:ext uri="{FF2B5EF4-FFF2-40B4-BE49-F238E27FC236}">
                <a16:creationId xmlns:a16="http://schemas.microsoft.com/office/drawing/2014/main" id="{75B4BDC7-684E-05FC-CB87-90CEBFCBB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Terttu Kavonius</a:t>
            </a:r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F0925F4E-45A8-D02C-8AF1-CF60F0E3F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98860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D35DDEB9-9190-A894-1CB4-D13F08BCF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0DE9A940-CDEE-D668-C93F-3073B04B7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6E207A9-DD28-2849-D6A0-20302EBE9D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614845E0-31E1-A50F-B228-B3627F2E25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/>
              <a:t>Terttu Kavonius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8B31D4B6-2E22-3670-E848-57DD8BC5C0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9FC9B-DCA8-4C95-9B30-05FC51C4EA63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25747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musa-ry.net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A3363022-C969-41E9-8EB2-E4C94908C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1695" cy="68520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D1AD6B3-BE88-4CEB-BA17-790657CC47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6C90BD8D-B691-56BD-AC33-30C369F53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0662" y="4267832"/>
            <a:ext cx="4805996" cy="1297115"/>
          </a:xfrm>
        </p:spPr>
        <p:txBody>
          <a:bodyPr anchor="t">
            <a:normAutofit/>
          </a:bodyPr>
          <a:lstStyle/>
          <a:p>
            <a:pPr algn="l"/>
            <a:r>
              <a:rPr lang="fi-FI" sz="4000" dirty="0">
                <a:solidFill>
                  <a:schemeClr val="tx2"/>
                </a:solidFill>
              </a:rPr>
              <a:t>MUSA 50 v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3ABA83CF-950E-2F70-FDF5-BBAFEED6A6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90966" y="3428999"/>
            <a:ext cx="4805691" cy="838831"/>
          </a:xfrm>
        </p:spPr>
        <p:txBody>
          <a:bodyPr anchor="b">
            <a:normAutofit/>
          </a:bodyPr>
          <a:lstStyle/>
          <a:p>
            <a:pPr algn="l"/>
            <a:r>
              <a:rPr lang="fi-FI" sz="2000" dirty="0">
                <a:solidFill>
                  <a:schemeClr val="tx2"/>
                </a:solidFill>
              </a:rPr>
              <a:t>Suomen munuaistautialan sairaanhoitohenkilöstö – MUSA ry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38BE793B-48F7-5A7C-74BB-7719EBFFA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70" y="2100594"/>
            <a:ext cx="4141760" cy="3571211"/>
          </a:xfrm>
          <a:custGeom>
            <a:avLst/>
            <a:gdLst/>
            <a:ahLst/>
            <a:cxnLst/>
            <a:rect l="l" t="t" r="r" b="b"/>
            <a:pathLst>
              <a:path w="4141760" h="4377846">
                <a:moveTo>
                  <a:pt x="0" y="0"/>
                </a:moveTo>
                <a:lnTo>
                  <a:pt x="4141760" y="0"/>
                </a:lnTo>
                <a:lnTo>
                  <a:pt x="4141760" y="4377846"/>
                </a:lnTo>
                <a:lnTo>
                  <a:pt x="0" y="4377846"/>
                </a:lnTo>
                <a:close/>
              </a:path>
            </a:pathLst>
          </a:cu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89D1390B-7E13-4B4F-9CB2-39106341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53" y="-5977"/>
            <a:ext cx="6238675" cy="6863979"/>
            <a:chOff x="305" y="-5977"/>
            <a:chExt cx="6238675" cy="6863979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E720206-AA49-4786-A932-A2650DE09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34854"/>
              <a:ext cx="6028697" cy="6817170"/>
            </a:xfrm>
            <a:custGeom>
              <a:avLst/>
              <a:gdLst>
                <a:gd name="connsiteX0" fmla="*/ 6028697 w 6028697"/>
                <a:gd name="connsiteY0" fmla="*/ 6155323 h 6817170"/>
                <a:gd name="connsiteX1" fmla="*/ 6028697 w 6028697"/>
                <a:gd name="connsiteY1" fmla="*/ 6817170 h 6817170"/>
                <a:gd name="connsiteX2" fmla="*/ 5157862 w 6028697"/>
                <a:gd name="connsiteY2" fmla="*/ 6817170 h 6817170"/>
                <a:gd name="connsiteX3" fmla="*/ 5347156 w 6028697"/>
                <a:gd name="connsiteY3" fmla="*/ 6687553 h 6817170"/>
                <a:gd name="connsiteX4" fmla="*/ 5487470 w 6028697"/>
                <a:gd name="connsiteY4" fmla="*/ 6581714 h 6817170"/>
                <a:gd name="connsiteX5" fmla="*/ 5627642 w 6028697"/>
                <a:gd name="connsiteY5" fmla="*/ 6472328 h 6817170"/>
                <a:gd name="connsiteX6" fmla="*/ 5911392 w 6028697"/>
                <a:gd name="connsiteY6" fmla="*/ 6245328 h 6817170"/>
                <a:gd name="connsiteX7" fmla="*/ 4481066 w 6028697"/>
                <a:gd name="connsiteY7" fmla="*/ 478 h 6817170"/>
                <a:gd name="connsiteX8" fmla="*/ 4672258 w 6028697"/>
                <a:gd name="connsiteY8" fmla="*/ 7519 h 6817170"/>
                <a:gd name="connsiteX9" fmla="*/ 5429869 w 6028697"/>
                <a:gd name="connsiteY9" fmla="*/ 125134 h 6817170"/>
                <a:gd name="connsiteX10" fmla="*/ 5976319 w 6028697"/>
                <a:gd name="connsiteY10" fmla="*/ 314893 h 6817170"/>
                <a:gd name="connsiteX11" fmla="*/ 6028697 w 6028697"/>
                <a:gd name="connsiteY11" fmla="*/ 339901 h 6817170"/>
                <a:gd name="connsiteX12" fmla="*/ 6028697 w 6028697"/>
                <a:gd name="connsiteY12" fmla="*/ 732458 h 6817170"/>
                <a:gd name="connsiteX13" fmla="*/ 5990985 w 6028697"/>
                <a:gd name="connsiteY13" fmla="*/ 712211 h 6817170"/>
                <a:gd name="connsiteX14" fmla="*/ 5341339 w 6028697"/>
                <a:gd name="connsiteY14" fmla="*/ 475281 h 6817170"/>
                <a:gd name="connsiteX15" fmla="*/ 4651969 w 6028697"/>
                <a:gd name="connsiteY15" fmla="*/ 377104 h 6817170"/>
                <a:gd name="connsiteX16" fmla="*/ 3953093 w 6028697"/>
                <a:gd name="connsiteY16" fmla="*/ 402498 h 6817170"/>
                <a:gd name="connsiteX17" fmla="*/ 3267413 w 6028697"/>
                <a:gd name="connsiteY17" fmla="*/ 546643 h 6817170"/>
                <a:gd name="connsiteX18" fmla="*/ 1439498 w 6028697"/>
                <a:gd name="connsiteY18" fmla="*/ 1568141 h 6817170"/>
                <a:gd name="connsiteX19" fmla="*/ 960671 w 6028697"/>
                <a:gd name="connsiteY19" fmla="*/ 2082013 h 6817170"/>
                <a:gd name="connsiteX20" fmla="*/ 581866 w 6028697"/>
                <a:gd name="connsiteY20" fmla="*/ 2672638 h 6817170"/>
                <a:gd name="connsiteX21" fmla="*/ 324789 w 6028697"/>
                <a:gd name="connsiteY21" fmla="*/ 3325262 h 6817170"/>
                <a:gd name="connsiteX22" fmla="*/ 231151 w 6028697"/>
                <a:gd name="connsiteY22" fmla="*/ 4022292 h 6817170"/>
                <a:gd name="connsiteX23" fmla="*/ 270592 w 6028697"/>
                <a:gd name="connsiteY23" fmla="*/ 4362792 h 6817170"/>
                <a:gd name="connsiteX24" fmla="*/ 387213 w 6028697"/>
                <a:gd name="connsiteY24" fmla="*/ 4681585 h 6817170"/>
                <a:gd name="connsiteX25" fmla="*/ 468507 w 6028697"/>
                <a:gd name="connsiteY25" fmla="*/ 4831546 h 6817170"/>
                <a:gd name="connsiteX26" fmla="*/ 561862 w 6028697"/>
                <a:gd name="connsiteY26" fmla="*/ 4976826 h 6817170"/>
                <a:gd name="connsiteX27" fmla="*/ 777511 w 6028697"/>
                <a:gd name="connsiteY27" fmla="*/ 5257597 h 6817170"/>
                <a:gd name="connsiteX28" fmla="*/ 1010895 w 6028697"/>
                <a:gd name="connsiteY28" fmla="*/ 5540494 h 6817170"/>
                <a:gd name="connsiteX29" fmla="*/ 1126948 w 6028697"/>
                <a:gd name="connsiteY29" fmla="*/ 5688186 h 6817170"/>
                <a:gd name="connsiteX30" fmla="*/ 1182706 w 6028697"/>
                <a:gd name="connsiteY30" fmla="*/ 5760543 h 6817170"/>
                <a:gd name="connsiteX31" fmla="*/ 1237327 w 6028697"/>
                <a:gd name="connsiteY31" fmla="*/ 5830060 h 6817170"/>
                <a:gd name="connsiteX32" fmla="*/ 1706649 w 6028697"/>
                <a:gd name="connsiteY32" fmla="*/ 6342797 h 6817170"/>
                <a:gd name="connsiteX33" fmla="*/ 1956207 w 6028697"/>
                <a:gd name="connsiteY33" fmla="*/ 6573484 h 6817170"/>
                <a:gd name="connsiteX34" fmla="*/ 2217681 w 6028697"/>
                <a:gd name="connsiteY34" fmla="*/ 6786297 h 6817170"/>
                <a:gd name="connsiteX35" fmla="*/ 2260820 w 6028697"/>
                <a:gd name="connsiteY35" fmla="*/ 6817170 h 6817170"/>
                <a:gd name="connsiteX36" fmla="*/ 1429497 w 6028697"/>
                <a:gd name="connsiteY36" fmla="*/ 6817170 h 6817170"/>
                <a:gd name="connsiteX37" fmla="*/ 1327275 w 6028697"/>
                <a:gd name="connsiteY37" fmla="*/ 6713800 h 6817170"/>
                <a:gd name="connsiteX38" fmla="*/ 1080556 w 6028697"/>
                <a:gd name="connsiteY38" fmla="*/ 6414443 h 6817170"/>
                <a:gd name="connsiteX39" fmla="*/ 865189 w 6028697"/>
                <a:gd name="connsiteY39" fmla="*/ 6097496 h 6817170"/>
                <a:gd name="connsiteX40" fmla="*/ 814823 w 6028697"/>
                <a:gd name="connsiteY40" fmla="*/ 6016911 h 6817170"/>
                <a:gd name="connsiteX41" fmla="*/ 766729 w 6028697"/>
                <a:gd name="connsiteY41" fmla="*/ 5938453 h 6817170"/>
                <a:gd name="connsiteX42" fmla="*/ 671672 w 6028697"/>
                <a:gd name="connsiteY42" fmla="*/ 5786648 h 6817170"/>
                <a:gd name="connsiteX43" fmla="*/ 474608 w 6028697"/>
                <a:gd name="connsiteY43" fmla="*/ 5474664 h 6817170"/>
                <a:gd name="connsiteX44" fmla="*/ 282652 w 6028697"/>
                <a:gd name="connsiteY44" fmla="*/ 5146508 h 6817170"/>
                <a:gd name="connsiteX45" fmla="*/ 196108 w 6028697"/>
                <a:gd name="connsiteY45" fmla="*/ 4972712 h 6817170"/>
                <a:gd name="connsiteX46" fmla="*/ 122474 w 6028697"/>
                <a:gd name="connsiteY46" fmla="*/ 4791821 h 6817170"/>
                <a:gd name="connsiteX47" fmla="*/ 65724 w 6028697"/>
                <a:gd name="connsiteY47" fmla="*/ 4603129 h 6817170"/>
                <a:gd name="connsiteX48" fmla="*/ 44727 w 6028697"/>
                <a:gd name="connsiteY48" fmla="*/ 4506937 h 6817170"/>
                <a:gd name="connsiteX49" fmla="*/ 35505 w 6028697"/>
                <a:gd name="connsiteY49" fmla="*/ 4458699 h 6817170"/>
                <a:gd name="connsiteX50" fmla="*/ 27845 w 6028697"/>
                <a:gd name="connsiteY50" fmla="*/ 4410320 h 6817170"/>
                <a:gd name="connsiteX51" fmla="*/ 37 w 6028697"/>
                <a:gd name="connsiteY51" fmla="*/ 4022292 h 6817170"/>
                <a:gd name="connsiteX52" fmla="*/ 78777 w 6028697"/>
                <a:gd name="connsiteY52" fmla="*/ 3267236 h 6817170"/>
                <a:gd name="connsiteX53" fmla="*/ 315424 w 6028697"/>
                <a:gd name="connsiteY53" fmla="*/ 2543673 h 6817170"/>
                <a:gd name="connsiteX54" fmla="*/ 1202710 w 6028697"/>
                <a:gd name="connsiteY54" fmla="*/ 1314895 h 6817170"/>
                <a:gd name="connsiteX55" fmla="*/ 1791065 w 6028697"/>
                <a:gd name="connsiteY55" fmla="*/ 833514 h 6817170"/>
                <a:gd name="connsiteX56" fmla="*/ 3908404 w 6028697"/>
                <a:gd name="connsiteY56" fmla="*/ 29794 h 6817170"/>
                <a:gd name="connsiteX57" fmla="*/ 4481066 w 6028697"/>
                <a:gd name="connsiteY57" fmla="*/ 478 h 68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28697" h="6817170">
                  <a:moveTo>
                    <a:pt x="6028697" y="6155323"/>
                  </a:moveTo>
                  <a:lnTo>
                    <a:pt x="6028697" y="6817170"/>
                  </a:lnTo>
                  <a:lnTo>
                    <a:pt x="5157862" y="6817170"/>
                  </a:lnTo>
                  <a:lnTo>
                    <a:pt x="5347156" y="6687553"/>
                  </a:lnTo>
                  <a:cubicBezTo>
                    <a:pt x="5394117" y="6653219"/>
                    <a:pt x="5440793" y="6617608"/>
                    <a:pt x="5487470" y="6581714"/>
                  </a:cubicBezTo>
                  <a:cubicBezTo>
                    <a:pt x="5534147" y="6545820"/>
                    <a:pt x="5580966" y="6509358"/>
                    <a:pt x="5627642" y="6472328"/>
                  </a:cubicBezTo>
                  <a:lnTo>
                    <a:pt x="5911392" y="6245328"/>
                  </a:lnTo>
                  <a:close/>
                  <a:moveTo>
                    <a:pt x="4481066" y="478"/>
                  </a:moveTo>
                  <a:cubicBezTo>
                    <a:pt x="4544817" y="1422"/>
                    <a:pt x="4608563" y="3769"/>
                    <a:pt x="4672258" y="7519"/>
                  </a:cubicBezTo>
                  <a:cubicBezTo>
                    <a:pt x="4927973" y="22364"/>
                    <a:pt x="5181687" y="61751"/>
                    <a:pt x="5429869" y="125134"/>
                  </a:cubicBezTo>
                  <a:cubicBezTo>
                    <a:pt x="5617090" y="173104"/>
                    <a:pt x="5799867" y="236595"/>
                    <a:pt x="5976319" y="314893"/>
                  </a:cubicBezTo>
                  <a:lnTo>
                    <a:pt x="6028697" y="339901"/>
                  </a:lnTo>
                  <a:lnTo>
                    <a:pt x="6028697" y="732458"/>
                  </a:lnTo>
                  <a:lnTo>
                    <a:pt x="5990985" y="712211"/>
                  </a:lnTo>
                  <a:cubicBezTo>
                    <a:pt x="5783917" y="609342"/>
                    <a:pt x="5566013" y="529876"/>
                    <a:pt x="5341339" y="475281"/>
                  </a:cubicBezTo>
                  <a:cubicBezTo>
                    <a:pt x="5115233" y="420503"/>
                    <a:pt x="4884375" y="387624"/>
                    <a:pt x="4651969" y="377104"/>
                  </a:cubicBezTo>
                  <a:cubicBezTo>
                    <a:pt x="4418713" y="365171"/>
                    <a:pt x="4184861" y="373670"/>
                    <a:pt x="3953093" y="402498"/>
                  </a:cubicBezTo>
                  <a:cubicBezTo>
                    <a:pt x="3721001" y="431832"/>
                    <a:pt x="3491675" y="480040"/>
                    <a:pt x="3267413" y="546643"/>
                  </a:cubicBezTo>
                  <a:cubicBezTo>
                    <a:pt x="2591323" y="750761"/>
                    <a:pt x="1967642" y="1099289"/>
                    <a:pt x="1439498" y="1568141"/>
                  </a:cubicBezTo>
                  <a:cubicBezTo>
                    <a:pt x="1265589" y="1725523"/>
                    <a:pt x="1105393" y="1897434"/>
                    <a:pt x="960671" y="2082013"/>
                  </a:cubicBezTo>
                  <a:cubicBezTo>
                    <a:pt x="815775" y="2266294"/>
                    <a:pt x="688923" y="2464081"/>
                    <a:pt x="581866" y="2672638"/>
                  </a:cubicBezTo>
                  <a:cubicBezTo>
                    <a:pt x="473765" y="2880669"/>
                    <a:pt x="387610" y="3099397"/>
                    <a:pt x="324789" y="3325262"/>
                  </a:cubicBezTo>
                  <a:cubicBezTo>
                    <a:pt x="262714" y="3552403"/>
                    <a:pt x="231223" y="3786822"/>
                    <a:pt x="231151" y="4022292"/>
                  </a:cubicBezTo>
                  <a:cubicBezTo>
                    <a:pt x="231413" y="4136912"/>
                    <a:pt x="244645" y="4251136"/>
                    <a:pt x="270592" y="4362792"/>
                  </a:cubicBezTo>
                  <a:cubicBezTo>
                    <a:pt x="297885" y="4472943"/>
                    <a:pt x="336983" y="4579833"/>
                    <a:pt x="387213" y="4681585"/>
                  </a:cubicBezTo>
                  <a:cubicBezTo>
                    <a:pt x="412042" y="4732517"/>
                    <a:pt x="439423" y="4782457"/>
                    <a:pt x="468507" y="4831546"/>
                  </a:cubicBezTo>
                  <a:cubicBezTo>
                    <a:pt x="497591" y="4880636"/>
                    <a:pt x="529230" y="4929015"/>
                    <a:pt x="561862" y="4976826"/>
                  </a:cubicBezTo>
                  <a:cubicBezTo>
                    <a:pt x="627975" y="5072166"/>
                    <a:pt x="701466" y="5164668"/>
                    <a:pt x="777511" y="5257597"/>
                  </a:cubicBezTo>
                  <a:cubicBezTo>
                    <a:pt x="853556" y="5350524"/>
                    <a:pt x="933574" y="5443594"/>
                    <a:pt x="1010895" y="5540494"/>
                  </a:cubicBezTo>
                  <a:cubicBezTo>
                    <a:pt x="1049957" y="5588732"/>
                    <a:pt x="1088642" y="5637963"/>
                    <a:pt x="1126948" y="5688186"/>
                  </a:cubicBezTo>
                  <a:lnTo>
                    <a:pt x="1182706" y="5760543"/>
                  </a:lnTo>
                  <a:cubicBezTo>
                    <a:pt x="1201007" y="5783669"/>
                    <a:pt x="1218458" y="5807503"/>
                    <a:pt x="1237327" y="5830060"/>
                  </a:cubicBezTo>
                  <a:cubicBezTo>
                    <a:pt x="1383714" y="6009916"/>
                    <a:pt x="1540413" y="6181116"/>
                    <a:pt x="1706649" y="6342797"/>
                  </a:cubicBezTo>
                  <a:cubicBezTo>
                    <a:pt x="1788084" y="6422531"/>
                    <a:pt x="1871265" y="6499427"/>
                    <a:pt x="1956207" y="6573484"/>
                  </a:cubicBezTo>
                  <a:cubicBezTo>
                    <a:pt x="2041332" y="6647402"/>
                    <a:pt x="2127733" y="6718907"/>
                    <a:pt x="2217681" y="6786297"/>
                  </a:cubicBezTo>
                  <a:lnTo>
                    <a:pt x="2260820" y="6817170"/>
                  </a:lnTo>
                  <a:lnTo>
                    <a:pt x="1429497" y="6817170"/>
                  </a:lnTo>
                  <a:lnTo>
                    <a:pt x="1327275" y="6713800"/>
                  </a:lnTo>
                  <a:cubicBezTo>
                    <a:pt x="1239186" y="6618984"/>
                    <a:pt x="1156797" y="6519019"/>
                    <a:pt x="1080556" y="6414443"/>
                  </a:cubicBezTo>
                  <a:cubicBezTo>
                    <a:pt x="1004653" y="6310734"/>
                    <a:pt x="932439" y="6205177"/>
                    <a:pt x="865189" y="6097496"/>
                  </a:cubicBezTo>
                  <a:cubicBezTo>
                    <a:pt x="847881" y="6070823"/>
                    <a:pt x="831565" y="6043725"/>
                    <a:pt x="814823" y="6016911"/>
                  </a:cubicBezTo>
                  <a:lnTo>
                    <a:pt x="766729" y="5938453"/>
                  </a:lnTo>
                  <a:cubicBezTo>
                    <a:pt x="735941" y="5887947"/>
                    <a:pt x="703878" y="5837581"/>
                    <a:pt x="671672" y="5786648"/>
                  </a:cubicBezTo>
                  <a:lnTo>
                    <a:pt x="474608" y="5474664"/>
                  </a:lnTo>
                  <a:cubicBezTo>
                    <a:pt x="408778" y="5368968"/>
                    <a:pt x="343516" y="5260008"/>
                    <a:pt x="282652" y="5146508"/>
                  </a:cubicBezTo>
                  <a:cubicBezTo>
                    <a:pt x="252290" y="5089759"/>
                    <a:pt x="223065" y="5032015"/>
                    <a:pt x="196108" y="4972712"/>
                  </a:cubicBezTo>
                  <a:cubicBezTo>
                    <a:pt x="169152" y="4913408"/>
                    <a:pt x="144607" y="4853111"/>
                    <a:pt x="122474" y="4791821"/>
                  </a:cubicBezTo>
                  <a:cubicBezTo>
                    <a:pt x="100342" y="4730532"/>
                    <a:pt x="81757" y="4666830"/>
                    <a:pt x="65724" y="4603129"/>
                  </a:cubicBezTo>
                  <a:cubicBezTo>
                    <a:pt x="58205" y="4571064"/>
                    <a:pt x="50828" y="4539143"/>
                    <a:pt x="44727" y="4506937"/>
                  </a:cubicBezTo>
                  <a:lnTo>
                    <a:pt x="35505" y="4458699"/>
                  </a:lnTo>
                  <a:lnTo>
                    <a:pt x="27845" y="4410320"/>
                  </a:lnTo>
                  <a:cubicBezTo>
                    <a:pt x="8635" y="4281881"/>
                    <a:pt x="-661" y="4152150"/>
                    <a:pt x="37" y="4022292"/>
                  </a:cubicBezTo>
                  <a:cubicBezTo>
                    <a:pt x="712" y="3768592"/>
                    <a:pt x="27094" y="3515615"/>
                    <a:pt x="78777" y="3267236"/>
                  </a:cubicBezTo>
                  <a:cubicBezTo>
                    <a:pt x="130048" y="3017876"/>
                    <a:pt x="209439" y="2775142"/>
                    <a:pt x="315424" y="2543673"/>
                  </a:cubicBezTo>
                  <a:cubicBezTo>
                    <a:pt x="528236" y="2081161"/>
                    <a:pt x="838234" y="1667312"/>
                    <a:pt x="1202710" y="1314895"/>
                  </a:cubicBezTo>
                  <a:cubicBezTo>
                    <a:pt x="1385514" y="1138814"/>
                    <a:pt x="1582282" y="977831"/>
                    <a:pt x="1791065" y="833514"/>
                  </a:cubicBezTo>
                  <a:cubicBezTo>
                    <a:pt x="2420037" y="395614"/>
                    <a:pt x="3147288" y="119557"/>
                    <a:pt x="3908404" y="29794"/>
                  </a:cubicBezTo>
                  <a:cubicBezTo>
                    <a:pt x="4098509" y="7429"/>
                    <a:pt x="4289811" y="-2355"/>
                    <a:pt x="4481066" y="47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72F6EE6-EDE9-45A5-8F6D-02B9B7CB2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1"/>
              <a:ext cx="6165116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093DC50-3BD7-46B1-A300-CD207E152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-5977"/>
              <a:ext cx="6238675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AC807515-8C60-0685-BBC7-B8A795ECBD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2365EE7A-7C77-0408-5083-567831C7E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380464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D5BC380-1F3A-B747-3AF4-DA6032C90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Tiedotus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77C299AD-2E49-C678-3CB0-FFF036A2B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fi-FI" sz="1800" dirty="0">
                <a:solidFill>
                  <a:schemeClr val="tx2"/>
                </a:solidFill>
              </a:rPr>
              <a:t>alussa tiedotus toimi jäsenkirjeiden välityksellä</a:t>
            </a:r>
          </a:p>
          <a:p>
            <a:r>
              <a:rPr lang="fi-FI" sz="1800" dirty="0">
                <a:solidFill>
                  <a:schemeClr val="tx2"/>
                </a:solidFill>
              </a:rPr>
              <a:t>MUSANOMAT vuodesta 1988 alkaen</a:t>
            </a:r>
          </a:p>
          <a:p>
            <a:r>
              <a:rPr lang="fi-FI" sz="1800" dirty="0">
                <a:solidFill>
                  <a:schemeClr val="tx2"/>
                </a:solidFill>
              </a:rPr>
              <a:t>Aarne Almila toimi lehden toimittajana vuosina 1995 -2015</a:t>
            </a:r>
          </a:p>
          <a:p>
            <a:r>
              <a:rPr lang="fi-FI" sz="1800" dirty="0">
                <a:solidFill>
                  <a:schemeClr val="tx2"/>
                </a:solidFill>
              </a:rPr>
              <a:t>lehti ilmestyi pääsääntöisesti kahdesti vuodessa</a:t>
            </a:r>
          </a:p>
          <a:p>
            <a:r>
              <a:rPr lang="fi-FI" sz="1800" dirty="0">
                <a:solidFill>
                  <a:schemeClr val="tx2"/>
                </a:solidFill>
              </a:rPr>
              <a:t>vuoden 2015 jälkeen yhdistyksen tiedotus on toiminut nettisivujen ja jäsenkirjeiden välityksellä</a:t>
            </a:r>
          </a:p>
          <a:p>
            <a:r>
              <a:rPr lang="fi-FI" sz="1800" dirty="0">
                <a:solidFill>
                  <a:schemeClr val="tx2"/>
                </a:solidFill>
                <a:hlinkClick r:id="rId2"/>
              </a:rPr>
              <a:t>www.musa-ry.net</a:t>
            </a:r>
            <a:endParaRPr lang="fi-FI" sz="1800" dirty="0">
              <a:solidFill>
                <a:schemeClr val="tx2"/>
              </a:solidFill>
            </a:endParaRPr>
          </a:p>
          <a:p>
            <a:r>
              <a:rPr lang="fi-FI" sz="1800" dirty="0">
                <a:solidFill>
                  <a:schemeClr val="tx2"/>
                </a:solidFill>
              </a:rPr>
              <a:t>Facebook ja Instagram</a:t>
            </a:r>
          </a:p>
          <a:p>
            <a:endParaRPr lang="fi-FI" sz="1800" dirty="0">
              <a:solidFill>
                <a:schemeClr val="tx2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448B8789-831A-3459-9F30-E18202BFB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A30560CF-3C01-52DC-1C6B-D83DD88C7E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37E32B0-24FC-7A08-DC81-24F045744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2782367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D5BC380-1F3A-B747-3AF4-DA6032C90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Virkistys ja verkostoituminen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ACBBE175-4E8F-4881-DDFE-43F7E9901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fi-FI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Vuosien varrella on tutustuttu kollegoihin ympäri maan ja vietetty hauskoja hetkiä mm.</a:t>
            </a:r>
          </a:p>
          <a:p>
            <a:r>
              <a:rPr lang="fi-FI" sz="1800" dirty="0">
                <a:solidFill>
                  <a:schemeClr val="tx2"/>
                </a:solidFill>
              </a:rPr>
              <a:t>lukuisissa iltajuhlissa Musapäivillä</a:t>
            </a:r>
          </a:p>
          <a:p>
            <a:r>
              <a:rPr lang="fi-FI" sz="1800" dirty="0">
                <a:solidFill>
                  <a:schemeClr val="tx2"/>
                </a:solidFill>
              </a:rPr>
              <a:t>teatteriesityksissä</a:t>
            </a:r>
          </a:p>
          <a:p>
            <a:r>
              <a:rPr lang="fi-FI" sz="1800" dirty="0">
                <a:solidFill>
                  <a:schemeClr val="tx2"/>
                </a:solidFill>
              </a:rPr>
              <a:t>risteilymatkalla Tallinnaan</a:t>
            </a:r>
          </a:p>
          <a:p>
            <a:endParaRPr lang="fi-FI" sz="1800" dirty="0">
              <a:solidFill>
                <a:schemeClr val="tx2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448B8789-831A-3459-9F30-E18202BFB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A30560CF-3C01-52DC-1C6B-D83DD88C7E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37E32B0-24FC-7A08-DC81-24F045744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2653778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D5BC380-1F3A-B747-3AF4-DA6032C90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Yhteistyö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ACBBE175-4E8F-4881-DDFE-43F7E9901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fi-FI" sz="1800" dirty="0">
                <a:solidFill>
                  <a:schemeClr val="tx2"/>
                </a:solidFill>
              </a:rPr>
              <a:t>Munuais- ja maksaliitto ry</a:t>
            </a:r>
          </a:p>
          <a:p>
            <a:r>
              <a:rPr lang="fi-FI" sz="1800" dirty="0">
                <a:solidFill>
                  <a:schemeClr val="tx2"/>
                </a:solidFill>
              </a:rPr>
              <a:t>Suomen Nefrologiyhdistys ry</a:t>
            </a:r>
          </a:p>
          <a:p>
            <a:r>
              <a:rPr lang="fi-FI" sz="1800" dirty="0">
                <a:solidFill>
                  <a:schemeClr val="tx2"/>
                </a:solidFill>
              </a:rPr>
              <a:t>lukuisat kaupalliset yhteistyökumppanit</a:t>
            </a:r>
          </a:p>
          <a:p>
            <a:r>
              <a:rPr lang="fi-FI" sz="1800" dirty="0">
                <a:solidFill>
                  <a:schemeClr val="tx2"/>
                </a:solidFill>
              </a:rPr>
              <a:t>Nordiatrans</a:t>
            </a:r>
          </a:p>
          <a:p>
            <a:r>
              <a:rPr lang="fi-FI" sz="1800" dirty="0">
                <a:solidFill>
                  <a:schemeClr val="tx2"/>
                </a:solidFill>
              </a:rPr>
              <a:t>EDTNA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448B8789-831A-3459-9F30-E18202BFB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A30560CF-3C01-52DC-1C6B-D83DD88C7E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37E32B0-24FC-7A08-DC81-24F045744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3970801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1CB9E1CE-183F-B7C3-7721-BBC246434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766330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Lopuksi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65DE344A-7B86-33CA-8E72-300B7D954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3"/>
            <a:ext cx="4765949" cy="335347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fi-FI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i-FI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  <a:latin typeface="Comic Sans MS" panose="030F0702030302020204" pitchFamily="66" charset="0"/>
              </a:rPr>
              <a:t>Onnea MUSA ja musalaiset!</a:t>
            </a:r>
          </a:p>
          <a:p>
            <a:pPr marL="0" indent="0">
              <a:buNone/>
            </a:pPr>
            <a:endParaRPr lang="fi-FI" sz="180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fi-FI" sz="180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  <a:latin typeface="Comic Sans MS" panose="030F0702030302020204" pitchFamily="66" charset="0"/>
              </a:rPr>
              <a:t>		Kiitos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" name="Kuva 5">
            <a:extLst>
              <a:ext uri="{FF2B5EF4-FFF2-40B4-BE49-F238E27FC236}">
                <a16:creationId xmlns:a16="http://schemas.microsoft.com/office/drawing/2014/main" id="{8ED648BA-121C-3D52-385D-B38E61B6A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8392" y="2104963"/>
            <a:ext cx="4142232" cy="3571618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1F79158-6AA9-39F0-324C-6C67A08C69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23CF66DC-86E8-E7F1-BBD0-B741FE9AA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374917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3B65E7C7-F0EA-1ADA-26F7-183DC1A68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Perustaminen 5.4.1974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999A539A-BDA1-8185-0974-A81B672803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fi-FI" sz="1700" i="1" dirty="0">
                <a:solidFill>
                  <a:schemeClr val="tx2"/>
                </a:solidFill>
              </a:rPr>
              <a:t>Suomen Munuaistautialan Sairaanhoitajat – MUSA ry</a:t>
            </a:r>
            <a:r>
              <a:rPr lang="fi-FI" sz="1700" dirty="0">
                <a:solidFill>
                  <a:schemeClr val="tx2"/>
                </a:solidFill>
              </a:rPr>
              <a:t>. perustettiin Helsingin sairaanhoito-opistolla pidettyjen munuaistautialan sairaanhoitajien koulutuspäivien yhteydessä (osallistujina oli 20 sairaanhoitajaa)</a:t>
            </a:r>
          </a:p>
          <a:p>
            <a:r>
              <a:rPr lang="fi-FI" sz="1700" dirty="0">
                <a:solidFill>
                  <a:schemeClr val="tx2"/>
                </a:solidFill>
              </a:rPr>
              <a:t>taustalla munuaissairauksien hoidon kehittyminen ja Pohjoismainen yhteistyö</a:t>
            </a:r>
          </a:p>
          <a:p>
            <a:r>
              <a:rPr lang="fi-FI" sz="1700" dirty="0">
                <a:solidFill>
                  <a:schemeClr val="tx2"/>
                </a:solidFill>
              </a:rPr>
              <a:t>1972 Lundissa oli päätetty perustaa </a:t>
            </a:r>
            <a:r>
              <a:rPr lang="fi-FI" sz="1700" i="1" dirty="0">
                <a:solidFill>
                  <a:schemeClr val="tx2"/>
                </a:solidFill>
              </a:rPr>
              <a:t>Föreningen för nordisk dialys- och transplantationspersonal</a:t>
            </a:r>
            <a:r>
              <a:rPr lang="fi-FI" sz="1700" dirty="0">
                <a:solidFill>
                  <a:schemeClr val="tx2"/>
                </a:solidFill>
              </a:rPr>
              <a:t>, perustamiskokous pidettiin Kööpenhaminassa 1974</a:t>
            </a:r>
          </a:p>
          <a:p>
            <a:r>
              <a:rPr lang="fi-FI" sz="1700" dirty="0">
                <a:solidFill>
                  <a:schemeClr val="tx2"/>
                </a:solidFill>
              </a:rPr>
              <a:t>ensimmäinen dialyysihoito Suomessa 28.6.1961</a:t>
            </a:r>
          </a:p>
          <a:p>
            <a:r>
              <a:rPr lang="fi-FI" sz="1700" dirty="0">
                <a:solidFill>
                  <a:schemeClr val="tx2"/>
                </a:solidFill>
              </a:rPr>
              <a:t>dialyysihoito yleistyi meillä 1960-70 lukujen aikana</a:t>
            </a:r>
          </a:p>
          <a:p>
            <a:endParaRPr lang="fi-FI" sz="1700" dirty="0">
              <a:solidFill>
                <a:schemeClr val="tx2"/>
              </a:solidFill>
            </a:endParaRPr>
          </a:p>
          <a:p>
            <a:endParaRPr lang="fi-FI" sz="1700" dirty="0">
              <a:solidFill>
                <a:schemeClr val="tx2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66A6F705-73A3-9D88-E44C-5590EAD44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F76AFBC5-9FFE-1AD6-4147-50E1BCB7CF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66B075A8-AD4F-8ED6-A88D-DF5E8A6C5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653058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402395A5-21DB-A82F-64EB-9E224809C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766330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Perustaminen 5.4.1974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DF6F82F-BC77-BFAF-7D46-7B93E581C9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3"/>
            <a:ext cx="4765949" cy="3353476"/>
          </a:xfrm>
        </p:spPr>
        <p:txBody>
          <a:bodyPr anchor="t">
            <a:normAutofit/>
          </a:bodyPr>
          <a:lstStyle/>
          <a:p>
            <a:r>
              <a:rPr lang="fi-FI" sz="1800" dirty="0">
                <a:solidFill>
                  <a:schemeClr val="tx2"/>
                </a:solidFill>
              </a:rPr>
              <a:t>koettiin tarpeelliseksi perustaa Suomeen oma yhdistys:</a:t>
            </a: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”valvomaan ja edistämään munuaistautialan sairaanhoitajien yleisiä ja yhteisiä ammatillisia etuja”</a:t>
            </a: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”edistämään munuaistautien sairaanhoidon kehittymistä  Suomessa”</a:t>
            </a: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”ylläpitää yhteyksiä vastaaviin ulkomaisiin yhdistyksiin”</a:t>
            </a: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	</a:t>
            </a:r>
          </a:p>
          <a:p>
            <a:pPr lvl="1"/>
            <a:endParaRPr lang="fi-FI" sz="1800" dirty="0">
              <a:solidFill>
                <a:schemeClr val="tx2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Kuva 8">
            <a:extLst>
              <a:ext uri="{FF2B5EF4-FFF2-40B4-BE49-F238E27FC236}">
                <a16:creationId xmlns:a16="http://schemas.microsoft.com/office/drawing/2014/main" id="{78DD4BDA-85EB-15B3-06C2-55AA82D855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8392" y="2104963"/>
            <a:ext cx="4142232" cy="3571618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54F0AB92-FA97-9204-FD91-C2F73F4B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221F3237-C7D9-1DA2-59B1-6D1DADA42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1702882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5E3EB6F8-73DF-35AB-2D8B-F0470E604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Perustaminen 5.4.1974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C514C20D-DF71-0999-3371-958A89C43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fi-FI" sz="1800" dirty="0">
                <a:solidFill>
                  <a:schemeClr val="tx2"/>
                </a:solidFill>
              </a:rPr>
              <a:t>Yhdistys järjestää tarkoitustaan varten:</a:t>
            </a: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	kokouksia</a:t>
            </a: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	esitelmä- ja koulutustilaisuuksia</a:t>
            </a: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	harjoittaa tiedotustoimintaa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8A7E29E4-34BD-367E-760D-ABADA2F3F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F19D7E6-95B9-9C79-0D94-D295DC1A33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230268B9-5188-07E2-F938-6783D30EF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513655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E218841E-D6F6-2FA8-11D0-774A38C75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Nimi muuttuu 5.2.1982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D0D6EB44-4B7A-DBC5-FE97-67193F3A5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Vuosikokouksessa yhdistyksen nimi muuttui:</a:t>
            </a:r>
          </a:p>
          <a:p>
            <a:pPr marL="0" indent="0">
              <a:buNone/>
            </a:pPr>
            <a:r>
              <a:rPr lang="fi-FI" sz="1800" i="1" dirty="0">
                <a:solidFill>
                  <a:schemeClr val="tx2"/>
                </a:solidFill>
              </a:rPr>
              <a:t>Suomen munuaistautialan sairaanhoitohenkilöstö – MUSA ry</a:t>
            </a:r>
            <a:endParaRPr lang="fi-FI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i-FI" sz="1800" dirty="0">
                <a:solidFill>
                  <a:schemeClr val="tx2"/>
                </a:solidFill>
              </a:rPr>
              <a:t>jolloin jäseniksi otettiin munuaistautialalla työskentelevä sairaanhoidollisen, teknisen tai sosiaalisen koulutuksen saanut henkilö</a:t>
            </a:r>
          </a:p>
          <a:p>
            <a:pPr marL="0" indent="0">
              <a:buNone/>
            </a:pPr>
            <a:endParaRPr lang="fi-FI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i-FI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i-FI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i-FI" sz="1800" i="1" dirty="0">
              <a:solidFill>
                <a:schemeClr val="tx2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3C840B39-093F-1C2E-4B46-CC8FB9297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53B3AA93-C007-7EB7-ECC1-AB23B969B6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D0A2E13-AD46-9EAB-392F-C2DCF8D86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1322296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43E1DB1D-6561-7C12-DD21-C63DDD54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Yhdistyksen hallitus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4DD59738-1E5F-A119-F63D-92F7817D6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fi-FI" sz="1800" dirty="0">
                <a:solidFill>
                  <a:schemeClr val="tx2"/>
                </a:solidFill>
              </a:rPr>
              <a:t>alun perin johtokunta</a:t>
            </a:r>
          </a:p>
          <a:p>
            <a:r>
              <a:rPr lang="fi-FI" sz="1800" dirty="0">
                <a:solidFill>
                  <a:schemeClr val="tx2"/>
                </a:solidFill>
              </a:rPr>
              <a:t>puheenjohtaja ja varapuheenjohtaja</a:t>
            </a:r>
          </a:p>
          <a:p>
            <a:r>
              <a:rPr lang="fi-FI" sz="1800" dirty="0">
                <a:solidFill>
                  <a:schemeClr val="tx2"/>
                </a:solidFill>
              </a:rPr>
              <a:t>sihteeri</a:t>
            </a:r>
          </a:p>
          <a:p>
            <a:r>
              <a:rPr lang="fi-FI" sz="1800" dirty="0">
                <a:solidFill>
                  <a:schemeClr val="tx2"/>
                </a:solidFill>
              </a:rPr>
              <a:t>kaksi varsinaista ja kaksi varajäsentä</a:t>
            </a:r>
          </a:p>
          <a:p>
            <a:endParaRPr lang="fi-FI" sz="1800" dirty="0">
              <a:solidFill>
                <a:schemeClr val="tx2"/>
              </a:solidFill>
            </a:endParaRPr>
          </a:p>
          <a:p>
            <a:r>
              <a:rPr lang="fi-FI" sz="1800" dirty="0">
                <a:solidFill>
                  <a:schemeClr val="tx2"/>
                </a:solidFill>
              </a:rPr>
              <a:t>Nykyisin: puheenjohtaja ja 6 jäsentä sekä 3-6 varajäsentä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E44106D0-F748-CA6C-2AF6-AF0FCD657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F1E658BA-7DD7-8414-7E3B-C047779B2F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187D2C01-3780-1526-DE6A-353870135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3889924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34957841-8A62-72D8-52D9-96BCFF61D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Puheenjohtajat kautta aikojen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ACB71686-D718-0414-1715-A7161EC02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fi-FI" sz="1100" dirty="0">
                <a:solidFill>
                  <a:schemeClr val="tx2"/>
                </a:solidFill>
              </a:rPr>
              <a:t>1974-1980 Monica Raitinen</a:t>
            </a:r>
          </a:p>
          <a:p>
            <a:r>
              <a:rPr lang="fi-FI" sz="1100" dirty="0">
                <a:solidFill>
                  <a:schemeClr val="tx2"/>
                </a:solidFill>
              </a:rPr>
              <a:t>1981-1983 Marja Santalahti</a:t>
            </a:r>
          </a:p>
          <a:p>
            <a:r>
              <a:rPr lang="fi-FI" sz="1100" dirty="0">
                <a:solidFill>
                  <a:schemeClr val="tx2"/>
                </a:solidFill>
              </a:rPr>
              <a:t>1984-1987 Tellervo Tontti (kunniajäsen)</a:t>
            </a:r>
          </a:p>
          <a:p>
            <a:r>
              <a:rPr lang="fi-FI" sz="1100" dirty="0">
                <a:solidFill>
                  <a:schemeClr val="tx2"/>
                </a:solidFill>
              </a:rPr>
              <a:t>1988-1990 Marjukka Lehtimäki</a:t>
            </a:r>
          </a:p>
          <a:p>
            <a:r>
              <a:rPr lang="fi-FI" sz="1100" dirty="0">
                <a:solidFill>
                  <a:schemeClr val="tx2"/>
                </a:solidFill>
              </a:rPr>
              <a:t>1991-1992 Terttu Rissanen</a:t>
            </a:r>
          </a:p>
          <a:p>
            <a:r>
              <a:rPr lang="fi-FI" sz="1100" dirty="0">
                <a:solidFill>
                  <a:schemeClr val="tx2"/>
                </a:solidFill>
              </a:rPr>
              <a:t>1993-1999 Mirja Kontuniemi (kunniajäsen)</a:t>
            </a:r>
          </a:p>
          <a:p>
            <a:r>
              <a:rPr lang="fi-FI" sz="1100" dirty="0">
                <a:solidFill>
                  <a:schemeClr val="tx2"/>
                </a:solidFill>
              </a:rPr>
              <a:t>2000-2006 Irmeli Hoffren (kunniajäsen)</a:t>
            </a:r>
          </a:p>
          <a:p>
            <a:r>
              <a:rPr lang="fi-FI" sz="1100" dirty="0">
                <a:solidFill>
                  <a:schemeClr val="tx2"/>
                </a:solidFill>
              </a:rPr>
              <a:t>2007-2011 Terttu Kavonius</a:t>
            </a:r>
          </a:p>
          <a:p>
            <a:r>
              <a:rPr lang="fi-FI" sz="1100" dirty="0">
                <a:solidFill>
                  <a:schemeClr val="tx2"/>
                </a:solidFill>
              </a:rPr>
              <a:t>2012-2015 Tarja Järvinen</a:t>
            </a:r>
          </a:p>
          <a:p>
            <a:r>
              <a:rPr lang="fi-FI" sz="1100" dirty="0">
                <a:solidFill>
                  <a:schemeClr val="tx2"/>
                </a:solidFill>
              </a:rPr>
              <a:t>2016-          Sirpa Kosola</a:t>
            </a:r>
          </a:p>
          <a:p>
            <a:pPr marL="0" indent="0">
              <a:buNone/>
            </a:pPr>
            <a:r>
              <a:rPr lang="fi-FI" sz="1100" dirty="0">
                <a:solidFill>
                  <a:schemeClr val="tx2"/>
                </a:solidFill>
              </a:rPr>
              <a:t>”Kunniajäseneksi voidaan kutsua henkilö joka on toiminnallaan huomattavalla tavalla edistänyt munuaistautialalla työskentelevien yhteisiä ammatillisia ja koulutuksellisia etuja sekä edistänyt munuaistautialan sairaanhoidon kehitystä Suomessa”</a:t>
            </a:r>
          </a:p>
          <a:p>
            <a:endParaRPr lang="fi-FI" sz="1100" dirty="0">
              <a:solidFill>
                <a:schemeClr val="tx2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5AE12262-1E26-1FFE-F8A0-EBF8CBC72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9D1C4493-829C-53B5-EABB-DBB5C8B205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B120A5D-6978-DA21-620C-236871AD3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2708984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CFA8ACC5-75FB-2949-49F0-C60D61DC9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Koulutuspäivät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7CED304A-73B8-76B0-9629-264D55D8E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 fontScale="92500" lnSpcReduction="10000"/>
          </a:bodyPr>
          <a:lstStyle/>
          <a:p>
            <a:r>
              <a:rPr lang="fi-FI" sz="1700" dirty="0">
                <a:solidFill>
                  <a:schemeClr val="tx2"/>
                </a:solidFill>
              </a:rPr>
              <a:t>vuodesta -84 alkaen löytyy tiedot pidetyistä koulutuspäivistä</a:t>
            </a:r>
          </a:p>
          <a:p>
            <a:r>
              <a:rPr lang="fi-FI" sz="1700" dirty="0">
                <a:solidFill>
                  <a:schemeClr val="tx2"/>
                </a:solidFill>
              </a:rPr>
              <a:t>vuosittain on järjestetty 2-päiväiset koulutuspäivät ympäri Suomea, osallistujamäärä keskimäärin 100 henkilöä</a:t>
            </a:r>
          </a:p>
          <a:p>
            <a:r>
              <a:rPr lang="fi-FI" sz="1700" dirty="0">
                <a:solidFill>
                  <a:schemeClr val="tx2"/>
                </a:solidFill>
              </a:rPr>
              <a:t>lisäksi on pidetty 1-päiväinen koulutus viitenä vuotena 2000-luvun alkupuolella (Helsinki)</a:t>
            </a:r>
          </a:p>
          <a:p>
            <a:r>
              <a:rPr lang="fi-FI" sz="1700" dirty="0">
                <a:solidFill>
                  <a:schemeClr val="tx2"/>
                </a:solidFill>
              </a:rPr>
              <a:t>koronavuodet 2020 ja 2021 jäivät väliin</a:t>
            </a:r>
          </a:p>
          <a:p>
            <a:r>
              <a:rPr lang="fi-FI" sz="1700" dirty="0">
                <a:solidFill>
                  <a:schemeClr val="tx2"/>
                </a:solidFill>
              </a:rPr>
              <a:t>opintomatka Tukholmaan 1984 </a:t>
            </a:r>
          </a:p>
          <a:p>
            <a:r>
              <a:rPr lang="fi-FI" sz="1700" dirty="0">
                <a:solidFill>
                  <a:schemeClr val="tx2"/>
                </a:solidFill>
              </a:rPr>
              <a:t> Helsinki (10), Tampere (6), Turku (6), Kuopio (4), Oulu (2), Lahti (2), Jyväskylä (2), Hyvinkää (1), Pori (1)</a:t>
            </a:r>
          </a:p>
          <a:p>
            <a:r>
              <a:rPr lang="fi-FI" sz="1700" dirty="0">
                <a:solidFill>
                  <a:schemeClr val="tx2"/>
                </a:solidFill>
              </a:rPr>
              <a:t>vuodesta 2014 alkaen osa koulutuspäivien luentomateriaaleista löytyy nettisivuilta</a:t>
            </a:r>
          </a:p>
          <a:p>
            <a:endParaRPr lang="fi-FI" sz="1700" dirty="0">
              <a:solidFill>
                <a:schemeClr val="tx2"/>
              </a:solidFill>
            </a:endParaRPr>
          </a:p>
          <a:p>
            <a:endParaRPr lang="fi-FI" sz="1700" dirty="0">
              <a:solidFill>
                <a:schemeClr val="tx2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655507BC-9919-38D3-12A9-18E62F3B7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5F02E1F3-BC41-7F01-8E8E-56F774AA17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1B227D75-3F68-710C-849C-98A7E99F0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3450970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CFA8ACC5-75FB-2949-49F0-C60D61DC9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977976" cy="1454051"/>
          </a:xfrm>
        </p:spPr>
        <p:txBody>
          <a:bodyPr>
            <a:normAutofit/>
          </a:bodyPr>
          <a:lstStyle/>
          <a:p>
            <a:r>
              <a:rPr lang="fi-FI" sz="3600" dirty="0">
                <a:solidFill>
                  <a:schemeClr val="tx2"/>
                </a:solidFill>
              </a:rPr>
              <a:t>Apurahat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7CED304A-73B8-76B0-9629-264D55D8E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fi-FI" sz="1800" dirty="0">
                <a:solidFill>
                  <a:schemeClr val="tx2"/>
                </a:solidFill>
              </a:rPr>
              <a:t>Jäsenet voivat</a:t>
            </a:r>
            <a:r>
              <a:rPr lang="fi-FI" sz="1800" b="0" i="0" dirty="0">
                <a:solidFill>
                  <a:schemeClr val="tx2"/>
                </a:solidFill>
                <a:effectLst/>
              </a:rPr>
              <a:t> hakea yhdistyksen apurahaa</a:t>
            </a:r>
          </a:p>
          <a:p>
            <a:r>
              <a:rPr lang="fi-FI" sz="1800" b="0" i="0" dirty="0">
                <a:solidFill>
                  <a:schemeClr val="tx2"/>
                </a:solidFill>
                <a:effectLst/>
              </a:rPr>
              <a:t>Apurahan tarkoitus on tukea munuaistautien hoitotyötä, antaa mahdollisuus tutustumis- </a:t>
            </a:r>
            <a:r>
              <a:rPr lang="fi-FI" sz="1800" dirty="0">
                <a:solidFill>
                  <a:schemeClr val="tx2"/>
                </a:solidFill>
              </a:rPr>
              <a:t>tai</a:t>
            </a:r>
            <a:r>
              <a:rPr lang="fi-FI" sz="1800" b="0" i="0" dirty="0">
                <a:solidFill>
                  <a:schemeClr val="tx2"/>
                </a:solidFill>
                <a:effectLst/>
              </a:rPr>
              <a:t> koulutusmatkoihin </a:t>
            </a:r>
            <a:r>
              <a:rPr lang="fi-FI" sz="1800" dirty="0">
                <a:solidFill>
                  <a:schemeClr val="tx2"/>
                </a:solidFill>
              </a:rPr>
              <a:t>sekä kehittää omaa</a:t>
            </a:r>
            <a:r>
              <a:rPr lang="fi-FI" sz="1800" b="0" i="0" dirty="0">
                <a:solidFill>
                  <a:schemeClr val="tx2"/>
                </a:solidFill>
                <a:effectLst/>
              </a:rPr>
              <a:t> erikoisalaa ja ammattitaitoa</a:t>
            </a:r>
            <a:endParaRPr lang="fi-FI" sz="1800" dirty="0">
              <a:solidFill>
                <a:schemeClr val="tx2"/>
              </a:solidFill>
            </a:endParaRPr>
          </a:p>
          <a:p>
            <a:r>
              <a:rPr lang="fi-FI" sz="1800" dirty="0">
                <a:solidFill>
                  <a:schemeClr val="tx2"/>
                </a:solidFill>
              </a:rPr>
              <a:t>Ohjeet apurahan hakemiseksi löytyvät yhdistyksen nettisivuilta</a:t>
            </a:r>
          </a:p>
          <a:p>
            <a:pPr marL="0" indent="0">
              <a:buNone/>
            </a:pPr>
            <a:endParaRPr lang="fi-FI" sz="1800" dirty="0">
              <a:solidFill>
                <a:schemeClr val="tx2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Kuva 6">
            <a:extLst>
              <a:ext uri="{FF2B5EF4-FFF2-40B4-BE49-F238E27FC236}">
                <a16:creationId xmlns:a16="http://schemas.microsoft.com/office/drawing/2014/main" id="{655507BC-9919-38D3-12A9-18E62F3B7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821" y="1860402"/>
            <a:ext cx="3661831" cy="3157395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5F02E1F3-BC41-7F01-8E8E-56F774AA17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11.4.2024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1B227D75-3F68-710C-849C-98A7E99F0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i-FI" dirty="0"/>
              <a:t>Terttu Kavonius</a:t>
            </a:r>
          </a:p>
        </p:txBody>
      </p:sp>
    </p:spTree>
    <p:extLst>
      <p:ext uri="{BB962C8B-B14F-4D97-AF65-F5344CB8AC3E}">
        <p14:creationId xmlns:p14="http://schemas.microsoft.com/office/powerpoint/2010/main" val="191175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TM02900743[[fn=Orgaaninen]]</Template>
  <TotalTime>300</TotalTime>
  <Words>477</Words>
  <Application>Microsoft Office PowerPoint</Application>
  <PresentationFormat>Laajakuva</PresentationFormat>
  <Paragraphs>109</Paragraphs>
  <Slides>13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Office-teema</vt:lpstr>
      <vt:lpstr>MUSA 50 v</vt:lpstr>
      <vt:lpstr>Perustaminen 5.4.1974</vt:lpstr>
      <vt:lpstr>Perustaminen 5.4.1974</vt:lpstr>
      <vt:lpstr>Perustaminen 5.4.1974</vt:lpstr>
      <vt:lpstr>Nimi muuttuu 5.2.1982</vt:lpstr>
      <vt:lpstr>Yhdistyksen hallitus</vt:lpstr>
      <vt:lpstr>Puheenjohtajat kautta aikojen</vt:lpstr>
      <vt:lpstr>Koulutuspäivät</vt:lpstr>
      <vt:lpstr>Apurahat</vt:lpstr>
      <vt:lpstr>Tiedotus</vt:lpstr>
      <vt:lpstr>Virkistys ja verkostoituminen</vt:lpstr>
      <vt:lpstr>Yhteistyö</vt:lpstr>
      <vt:lpstr>Lopuksi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MUSA 50 v</dc:title>
  <dc:creator>Kavonius Terttu</dc:creator>
  <cp:lastModifiedBy>Kavonius Terttu</cp:lastModifiedBy>
  <cp:revision>3</cp:revision>
  <dcterms:created xsi:type="dcterms:W3CDTF">2024-02-20T11:18:46Z</dcterms:created>
  <dcterms:modified xsi:type="dcterms:W3CDTF">2024-03-07T13:59:04Z</dcterms:modified>
</cp:coreProperties>
</file>