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86" r:id="rId2"/>
    <p:sldId id="315" r:id="rId3"/>
    <p:sldId id="294" r:id="rId4"/>
    <p:sldId id="317" r:id="rId5"/>
    <p:sldId id="316" r:id="rId6"/>
    <p:sldId id="296" r:id="rId7"/>
    <p:sldId id="300" r:id="rId8"/>
    <p:sldId id="298" r:id="rId9"/>
    <p:sldId id="308" r:id="rId10"/>
    <p:sldId id="299" r:id="rId11"/>
    <p:sldId id="314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94"/>
  </p:normalViewPr>
  <p:slideViewPr>
    <p:cSldViewPr snapToGrid="0" snapToObjects="1">
      <p:cViewPr varScale="1">
        <p:scale>
          <a:sx n="150" d="100"/>
          <a:sy n="150" d="100"/>
        </p:scale>
        <p:origin x="45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9A7F1-9018-7148-A99F-22C7C6A5C8AB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1021A-35F9-864F-8445-44EFD32E86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56031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&#10;&#10;"/>
          <p:cNvSpPr>
            <a:spLocks noGrp="1"/>
          </p:cNvSpPr>
          <p:nvPr>
            <p:ph type="ctrTitle"/>
          </p:nvPr>
        </p:nvSpPr>
        <p:spPr>
          <a:xfrm>
            <a:off x="518160" y="512064"/>
            <a:ext cx="8119872" cy="205968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" y="2875175"/>
            <a:ext cx="8119872" cy="77299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/>
              <a:t>Muokkaa alaotsikon perustyyliä napsautt.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BB5A4-0E3C-FB47-8221-D6EDD061010A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2398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2620" y="518160"/>
            <a:ext cx="8109316" cy="906314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621" y="1809945"/>
            <a:ext cx="8109315" cy="2366129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83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Otsikko, 2 palstaa / graafi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2620" y="518160"/>
            <a:ext cx="8109316" cy="906314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2620" y="1800518"/>
            <a:ext cx="3872596" cy="23874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340" y="1800517"/>
            <a:ext cx="3872596" cy="23874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611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Otsikko, teksti ja pieni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2620" y="512064"/>
            <a:ext cx="5079604" cy="91241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02786" y="0"/>
            <a:ext cx="3041214" cy="5143500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620" y="1800519"/>
            <a:ext cx="5079604" cy="2411817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841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Otsikko, teksti ja iso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2620" y="512064"/>
            <a:ext cx="2037700" cy="91241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0" y="0"/>
            <a:ext cx="6096000" cy="5143500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620" y="1800519"/>
            <a:ext cx="2037700" cy="2411817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019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petusdi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F43670-2060-8448-844D-7F7686A49F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4497" y="1784885"/>
            <a:ext cx="2174552" cy="149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93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opetus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21869D-B538-BF43-9AD6-07568CD9CB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84497" y="1784885"/>
            <a:ext cx="2174552" cy="149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39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Lopetusdi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6FA5CF-EE95-8945-8B19-3ABABFAD7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79247" y="1781884"/>
            <a:ext cx="2185506" cy="150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57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 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87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sivu vaalea kuva taust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160" y="518161"/>
            <a:ext cx="8119872" cy="2053590"/>
          </a:xfrm>
        </p:spPr>
        <p:txBody>
          <a:bodyPr anchor="b"/>
          <a:lstStyle>
            <a:lvl1pPr algn="ctr">
              <a:defRPr sz="45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" y="2875175"/>
            <a:ext cx="8119872" cy="772998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/>
              <a:t>Muokkaa alaotsikon perustyyliä napsautt.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39EBB5A4-0E3C-FB47-8221-D6EDD061010A}" type="datetimeFigureOut">
              <a:rPr lang="fi-FI" smtClean="0"/>
              <a:pPr/>
              <a:t>17.12.2022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algn="l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1059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sivu tumma kuva taust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64" y="505968"/>
            <a:ext cx="8125968" cy="2065782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064" y="2875175"/>
            <a:ext cx="8125968" cy="772998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/>
              <a:t>Muokkaa alaotsikon perustyyliä napsautt.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EBB5A4-0E3C-FB47-8221-D6EDD061010A}" type="datetimeFigureOut">
              <a:rPr lang="fi-FI" smtClean="0"/>
              <a:pPr/>
              <a:t>17.12.2022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pPr marL="0" algn="l" defTabSz="457200" rtl="0" eaLnBrk="1" latinLnBrk="0" hangingPunct="1"/>
            <a:endParaRPr lang="fi-FI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4B3D5F-FB79-7848-8ABA-BB058C5C00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976" y="4197970"/>
            <a:ext cx="1246425" cy="85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5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äliotsikko, sitaatti, nos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64" y="505968"/>
            <a:ext cx="8125968" cy="3527030"/>
          </a:xfrm>
        </p:spPr>
        <p:txBody>
          <a:bodyPr anchor="ctr" anchorCtr="0"/>
          <a:lstStyle>
            <a:lvl1pPr algn="ctr">
              <a:defRPr sz="3200">
                <a:solidFill>
                  <a:schemeClr val="bg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F01327-4359-4745-B4C9-C0B841BEC0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976" y="4197970"/>
            <a:ext cx="1246684" cy="85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5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Väliotsikko, sitaatti, nos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64" y="505968"/>
            <a:ext cx="8125968" cy="3527030"/>
          </a:xfrm>
        </p:spPr>
        <p:txBody>
          <a:bodyPr anchor="ctr" anchorCtr="0"/>
          <a:lstStyle>
            <a:lvl1pPr algn="ctr">
              <a:defRPr sz="3200">
                <a:solidFill>
                  <a:schemeClr val="bg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1A7483-1648-5848-85A6-DE8D628A54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976" y="4197970"/>
            <a:ext cx="1246684" cy="85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8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Väliotsikko, sitaatti, nost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64" y="2036969"/>
            <a:ext cx="8125968" cy="443198"/>
          </a:xfrm>
          <a:noFill/>
        </p:spPr>
        <p:txBody>
          <a:bodyPr anchor="ctr" anchorCtr="0"/>
          <a:lstStyle>
            <a:lvl1pPr algn="ctr">
              <a:defRPr sz="3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5A9E87-7A7F-434B-94F6-39C9D28D51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036" y="4202177"/>
            <a:ext cx="1244524" cy="8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71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, sitaatti, nosto, vaalea kuv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5968" y="518160"/>
            <a:ext cx="8144256" cy="3688080"/>
          </a:xfrm>
        </p:spPr>
        <p:txBody>
          <a:bodyPr anchor="ctr" anchorCtr="0"/>
          <a:lstStyle>
            <a:lvl1pPr algn="ctr">
              <a:defRPr sz="3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9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äliotsikko, sitaatti, nosto, tumma kuv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160" y="512064"/>
            <a:ext cx="8119872" cy="3520934"/>
          </a:xfrm>
        </p:spPr>
        <p:txBody>
          <a:bodyPr anchor="ctr" anchorCtr="0"/>
          <a:lstStyle>
            <a:lvl1pPr algn="ctr">
              <a:defRPr sz="3200">
                <a:solidFill>
                  <a:schemeClr val="bg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174D47-8C5E-9A48-9F54-AFDF16F244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976" y="4197970"/>
            <a:ext cx="1246684" cy="85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38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sivu, lyhyt tek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3FAEE6-B505-0D46-84AC-124B27DFB6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426"/>
            <a:ext cx="9144000" cy="4034672"/>
          </a:xfrm>
        </p:spPr>
        <p:txBody>
          <a:bodyPr/>
          <a:lstStyle/>
          <a:p>
            <a:r>
              <a:rPr lang="fi-FI"/>
              <a:t>Lisää kuva napsauttamalla kuvaketta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23A19-27E5-6443-A615-2B933A4D95D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30837" y="4279900"/>
            <a:ext cx="7286920" cy="660400"/>
          </a:xfrm>
        </p:spPr>
        <p:txBody>
          <a:bodyPr/>
          <a:lstStyle>
            <a:lvl1pPr marL="0" indent="0" algn="r">
              <a:buFontTx/>
              <a:buNone/>
              <a:defRPr/>
            </a:lvl1pPr>
            <a:lvl2pPr marL="342900" indent="0" algn="r">
              <a:buFontTx/>
              <a:buNone/>
              <a:defRPr/>
            </a:lvl2pPr>
            <a:lvl3pPr marL="685800" indent="0" algn="r">
              <a:buFontTx/>
              <a:buNone/>
              <a:defRPr/>
            </a:lvl3pPr>
            <a:lvl4pPr marL="1028700" indent="0" algn="r">
              <a:buFontTx/>
              <a:buNone/>
              <a:defRPr/>
            </a:lvl4pPr>
            <a:lvl5pPr marL="1371600" indent="0" algn="r">
              <a:buFontTx/>
              <a:buNone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987122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2620" y="967426"/>
            <a:ext cx="8109316" cy="45704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620" y="1679398"/>
            <a:ext cx="8109316" cy="24966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32192" y="4642572"/>
            <a:ext cx="1005840" cy="20005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3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39EBB5A4-0E3C-FB47-8221-D6EDD061010A}" type="datetimeFigureOut">
              <a:rPr lang="fi-FI" smtClean="0"/>
              <a:pPr/>
              <a:t>17.12.2022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1098" y="4638682"/>
            <a:ext cx="5082934" cy="20005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3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/>
            <a:endParaRPr lang="fi-F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74D1D2-155F-CF41-8FFA-DBCB09503F6D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93402" y="4207180"/>
            <a:ext cx="1233064" cy="84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3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7" r:id="rId3"/>
    <p:sldLayoutId id="2147483670" r:id="rId4"/>
    <p:sldLayoutId id="2147483678" r:id="rId5"/>
    <p:sldLayoutId id="2147483679" r:id="rId6"/>
    <p:sldLayoutId id="2147483672" r:id="rId7"/>
    <p:sldLayoutId id="2147483671" r:id="rId8"/>
    <p:sldLayoutId id="2147483674" r:id="rId9"/>
    <p:sldLayoutId id="2147483662" r:id="rId10"/>
    <p:sldLayoutId id="2147483664" r:id="rId11"/>
    <p:sldLayoutId id="2147483673" r:id="rId12"/>
    <p:sldLayoutId id="2147483680" r:id="rId13"/>
    <p:sldLayoutId id="2147483675" r:id="rId14"/>
    <p:sldLayoutId id="2147483681" r:id="rId15"/>
    <p:sldLayoutId id="2147483682" r:id="rId16"/>
    <p:sldLayoutId id="2147483667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ts val="18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514350" indent="-171450" algn="l" defTabSz="685800" rtl="0" eaLnBrk="1" latinLnBrk="0" hangingPunct="1">
        <a:lnSpc>
          <a:spcPts val="18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857250" indent="-171450" algn="l" defTabSz="685800" rtl="0" eaLnBrk="1" latinLnBrk="0" hangingPunct="1">
        <a:lnSpc>
          <a:spcPts val="18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200150" indent="-171450" algn="l" defTabSz="685800" rtl="0" eaLnBrk="1" latinLnBrk="0" hangingPunct="1">
        <a:lnSpc>
          <a:spcPts val="18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543050" indent="-171450" algn="l" defTabSz="685800" rtl="0" eaLnBrk="1" latinLnBrk="0" hangingPunct="1">
        <a:lnSpc>
          <a:spcPts val="18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E6B93-E29E-3145-BC80-704E3B8946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61" y="467064"/>
            <a:ext cx="8591375" cy="443198"/>
          </a:xfrm>
        </p:spPr>
        <p:txBody>
          <a:bodyPr/>
          <a:lstStyle/>
          <a:p>
            <a:r>
              <a:rPr lang="fi-FI" sz="3200" b="1" dirty="0">
                <a:solidFill>
                  <a:schemeClr val="tx2"/>
                </a:solidFill>
              </a:rPr>
              <a:t>Taide osana hoitoympäristöä</a:t>
            </a:r>
            <a:endParaRPr lang="en-FI" sz="3200" b="1" dirty="0">
              <a:solidFill>
                <a:schemeClr val="tx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112575-7F19-DB4B-8F44-7C9A80F09A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5372" y="4182160"/>
            <a:ext cx="3681173" cy="772998"/>
          </a:xfrm>
        </p:spPr>
        <p:txBody>
          <a:bodyPr/>
          <a:lstStyle/>
          <a:p>
            <a:r>
              <a:rPr lang="fi-FI" sz="1200" dirty="0"/>
              <a:t>Henna Hietainen</a:t>
            </a:r>
            <a:br>
              <a:rPr lang="fi-FI" sz="1200" dirty="0"/>
            </a:br>
            <a:r>
              <a:rPr lang="fi-FI" sz="1200" dirty="0"/>
              <a:t>FM, taideasiantuntija</a:t>
            </a:r>
            <a:br>
              <a:rPr lang="fi-FI" sz="1200" dirty="0"/>
            </a:br>
            <a:r>
              <a:rPr lang="fi-FI" sz="1200" dirty="0"/>
              <a:t>Kuopion yliopistollinen sairaala, Kiinteistöhallinto</a:t>
            </a:r>
            <a:endParaRPr lang="en-FI" sz="1200" dirty="0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2E41C1EF-2913-B8A1-1099-70F015213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373" y="1027325"/>
            <a:ext cx="3681173" cy="3022197"/>
          </a:xfrm>
          <a:prstGeom prst="rect">
            <a:avLst/>
          </a:prstGeom>
        </p:spPr>
      </p:pic>
      <p:sp>
        <p:nvSpPr>
          <p:cNvPr id="8" name="Tekstiruutu 7">
            <a:extLst>
              <a:ext uri="{FF2B5EF4-FFF2-40B4-BE49-F238E27FC236}">
                <a16:creationId xmlns:a16="http://schemas.microsoft.com/office/drawing/2014/main" id="{6E48EA16-D3AB-B29D-172D-AB330EC2C193}"/>
              </a:ext>
            </a:extLst>
          </p:cNvPr>
          <p:cNvSpPr txBox="1"/>
          <p:nvPr/>
        </p:nvSpPr>
        <p:spPr>
          <a:xfrm>
            <a:off x="1724339" y="4245493"/>
            <a:ext cx="3015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/>
              <a:t>MUSA ry -koulutuspäivät</a:t>
            </a:r>
            <a:br>
              <a:rPr lang="fi-FI" dirty="0"/>
            </a:br>
            <a:r>
              <a:rPr lang="fi-FI" sz="1400" dirty="0"/>
              <a:t>to 24.11.2022, </a:t>
            </a:r>
            <a:r>
              <a:rPr lang="fi-FI" sz="1400" dirty="0" err="1"/>
              <a:t>Puijonsarvi</a:t>
            </a:r>
            <a:r>
              <a:rPr lang="fi-FI" sz="1400"/>
              <a:t>, Kuopio</a:t>
            </a:r>
            <a:endParaRPr lang="fi-FI" dirty="0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8DBB62BF-DB03-62E3-7A0F-06458C132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54" y="1027325"/>
            <a:ext cx="5248346" cy="302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7400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E671C52A-386F-07C7-1EDF-501D53E24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16" y="127416"/>
            <a:ext cx="2600793" cy="4142909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72A223A8-120A-5317-EF11-1621D16A3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793" y="2785137"/>
            <a:ext cx="2600793" cy="2310576"/>
          </a:xfrm>
          <a:prstGeom prst="rect">
            <a:avLst/>
          </a:prstGeom>
        </p:spPr>
      </p:pic>
      <p:sp>
        <p:nvSpPr>
          <p:cNvPr id="4" name="Tekstiruutu 3">
            <a:extLst>
              <a:ext uri="{FF2B5EF4-FFF2-40B4-BE49-F238E27FC236}">
                <a16:creationId xmlns:a16="http://schemas.microsoft.com/office/drawing/2014/main" id="{EAE4F3A9-6CF1-402E-AE12-C80D0800D3DD}"/>
              </a:ext>
            </a:extLst>
          </p:cNvPr>
          <p:cNvSpPr txBox="1"/>
          <p:nvPr/>
        </p:nvSpPr>
        <p:spPr>
          <a:xfrm>
            <a:off x="3010076" y="787858"/>
            <a:ext cx="600651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/>
              <a:t>Projektiin saatiin rahoitusta Taiteen edistämiskeskukselta.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/>
              <a:t>Taidepelit hyödyntävät mm. sairaanhoitopiirin omaa taidekokoelmaa.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/>
              <a:t>Taidepelit toimivat matkapuhelimeen tai tablettiin asennettavalla ilmaisella </a:t>
            </a:r>
            <a:r>
              <a:rPr lang="fi-FI" sz="1200" dirty="0" err="1"/>
              <a:t>Arilyn</a:t>
            </a:r>
            <a:r>
              <a:rPr lang="fi-FI" sz="1200" dirty="0"/>
              <a:t>-sovelluksella.</a:t>
            </a:r>
          </a:p>
          <a:p>
            <a:endParaRPr lang="fi-FI" sz="1200" dirty="0"/>
          </a:p>
          <a:p>
            <a:r>
              <a:rPr lang="fi-FI" sz="1200" dirty="0"/>
              <a:t>Kuntoutuksen tukena on perinteisesti käytetty liikunnallisuutta lisääviä pelisovelluksia.  Taidematka- ja Siveltäen-pelit kohentavat kuntoutujan hyvinvointia kuitenkin kokonaisvaltaisemmin. </a:t>
            </a:r>
            <a:r>
              <a:rPr lang="fi-FI" sz="1200" b="1" dirty="0">
                <a:solidFill>
                  <a:schemeClr val="tx2"/>
                </a:solidFill>
              </a:rPr>
              <a:t>Taidepeleillä tuetaan liikunnallisuuden lisäksi kuntoutujan sosiaalisuutta, psyykkistä hyvinvointia sekä osallistumista ja osallisuutta</a:t>
            </a:r>
            <a:r>
              <a:rPr lang="fi-FI" sz="1200" dirty="0"/>
              <a:t>. </a:t>
            </a:r>
            <a:br>
              <a:rPr lang="fi-FI" sz="1200" dirty="0"/>
            </a:br>
            <a:endParaRPr lang="fi-FI" sz="1200" dirty="0"/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DC1EF9CC-0F04-680A-C386-3A261CB449DD}"/>
              </a:ext>
            </a:extLst>
          </p:cNvPr>
          <p:cNvSpPr txBox="1"/>
          <p:nvPr/>
        </p:nvSpPr>
        <p:spPr>
          <a:xfrm>
            <a:off x="3077531" y="293138"/>
            <a:ext cx="4224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>
                <a:solidFill>
                  <a:schemeClr val="tx2"/>
                </a:solidFill>
                <a:latin typeface="+mj-lt"/>
              </a:rPr>
              <a:t>3. Taide osana hoitotyötä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1A42BD40-64E1-E849-8C2B-CDBED1CD1F01}"/>
              </a:ext>
            </a:extLst>
          </p:cNvPr>
          <p:cNvSpPr txBox="1"/>
          <p:nvPr/>
        </p:nvSpPr>
        <p:spPr>
          <a:xfrm>
            <a:off x="3010074" y="3406236"/>
            <a:ext cx="33989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/>
              <a:t>”- Pelejä voi hyödyntää koko kuntoutuksen kentällä. Kuntoutujaa tuetaan aktiivisempaan ajanviettoon ja rohkaistaan tutkailemaan ympäristöään. Pelien tavoitteena on tukea kuntoutujan sosiaalista ja fysiologista kuntoutumista”, kertoo toimintaterapeutti Panu Hartikainen. </a:t>
            </a:r>
          </a:p>
        </p:txBody>
      </p:sp>
    </p:spTree>
    <p:extLst>
      <p:ext uri="{BB962C8B-B14F-4D97-AF65-F5344CB8AC3E}">
        <p14:creationId xmlns:p14="http://schemas.microsoft.com/office/powerpoint/2010/main" val="1216403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iruutu 5">
            <a:extLst>
              <a:ext uri="{FF2B5EF4-FFF2-40B4-BE49-F238E27FC236}">
                <a16:creationId xmlns:a16="http://schemas.microsoft.com/office/drawing/2014/main" id="{43BC9EDD-3E79-CE57-F683-A5FD3B6A9AE2}"/>
              </a:ext>
            </a:extLst>
          </p:cNvPr>
          <p:cNvSpPr txBox="1"/>
          <p:nvPr/>
        </p:nvSpPr>
        <p:spPr>
          <a:xfrm>
            <a:off x="1445739" y="4327058"/>
            <a:ext cx="3863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/>
              <a:t>Henna Hietainen</a:t>
            </a:r>
          </a:p>
          <a:p>
            <a:r>
              <a:rPr lang="fi-FI" sz="1200" dirty="0"/>
              <a:t>henna.hietainen@kuh.fi</a:t>
            </a:r>
            <a:br>
              <a:rPr lang="fi-FI" sz="1200" dirty="0"/>
            </a:br>
            <a:r>
              <a:rPr lang="fi-FI" sz="1200" dirty="0"/>
              <a:t>(1.1.2023 alkaen henna.hietainen@pshyvinvointi.fi )</a:t>
            </a:r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6B150CE-708D-38D2-7ABE-F8AE5CDF7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597" y="0"/>
            <a:ext cx="2096403" cy="5143500"/>
          </a:xfrm>
          <a:prstGeom prst="rect">
            <a:avLst/>
          </a:prstGeom>
        </p:spPr>
      </p:pic>
      <p:sp>
        <p:nvSpPr>
          <p:cNvPr id="8" name="Tekstiruutu 7">
            <a:extLst>
              <a:ext uri="{FF2B5EF4-FFF2-40B4-BE49-F238E27FC236}">
                <a16:creationId xmlns:a16="http://schemas.microsoft.com/office/drawing/2014/main" id="{2BBA8F33-8A05-0983-BA52-A356A266924B}"/>
              </a:ext>
            </a:extLst>
          </p:cNvPr>
          <p:cNvSpPr txBox="1"/>
          <p:nvPr/>
        </p:nvSpPr>
        <p:spPr>
          <a:xfrm>
            <a:off x="2790949" y="874786"/>
            <a:ext cx="386355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b="1" dirty="0">
                <a:solidFill>
                  <a:schemeClr val="tx2"/>
                </a:solidFill>
              </a:rPr>
              <a:t>”Taiteen parissa </a:t>
            </a:r>
          </a:p>
          <a:p>
            <a:pPr algn="ctr"/>
            <a:r>
              <a:rPr lang="fi-FI" b="1" dirty="0">
                <a:solidFill>
                  <a:schemeClr val="tx2"/>
                </a:solidFill>
              </a:rPr>
              <a:t>pitkät sairaalakäytävät voivat tuntua lyhyemmiltä, </a:t>
            </a:r>
            <a:br>
              <a:rPr lang="fi-FI" b="1" dirty="0">
                <a:solidFill>
                  <a:schemeClr val="tx2"/>
                </a:solidFill>
              </a:rPr>
            </a:br>
            <a:r>
              <a:rPr lang="fi-FI" b="1" dirty="0">
                <a:solidFill>
                  <a:schemeClr val="tx2"/>
                </a:solidFill>
              </a:rPr>
              <a:t>askeleet keveämmiltä ja </a:t>
            </a:r>
            <a:br>
              <a:rPr lang="fi-FI" b="1" dirty="0">
                <a:solidFill>
                  <a:schemeClr val="tx2"/>
                </a:solidFill>
              </a:rPr>
            </a:br>
            <a:r>
              <a:rPr lang="fi-FI" b="1" dirty="0">
                <a:solidFill>
                  <a:schemeClr val="tx2"/>
                </a:solidFill>
              </a:rPr>
              <a:t>ajatukset positiivisemmilta.”</a:t>
            </a:r>
          </a:p>
          <a:p>
            <a:pPr algn="ctr"/>
            <a:endParaRPr lang="fi-FI" dirty="0"/>
          </a:p>
          <a:p>
            <a:pPr algn="ctr"/>
            <a:r>
              <a:rPr lang="fi-FI" sz="1400" dirty="0"/>
              <a:t>FL Maarit Hakkarainen teoksessa </a:t>
            </a:r>
            <a:br>
              <a:rPr lang="fi-FI" sz="1400" dirty="0"/>
            </a:br>
            <a:r>
              <a:rPr lang="fi-FI" sz="1400" dirty="0"/>
              <a:t>Taide vanhin </a:t>
            </a:r>
            <a:r>
              <a:rPr lang="fi-FI" sz="1400" dirty="0" err="1"/>
              <a:t>voitehista</a:t>
            </a:r>
            <a:r>
              <a:rPr lang="fi-FI" sz="1400" dirty="0"/>
              <a:t> – kuvataidetta sairaaloissa</a:t>
            </a:r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3F7556B8-0371-5F28-218C-CFDFA60B0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630774" cy="415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70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>
            <a:extLst>
              <a:ext uri="{FF2B5EF4-FFF2-40B4-BE49-F238E27FC236}">
                <a16:creationId xmlns:a16="http://schemas.microsoft.com/office/drawing/2014/main" id="{DE6F6CE5-67B3-0057-A6C2-A7482817FB17}"/>
              </a:ext>
            </a:extLst>
          </p:cNvPr>
          <p:cNvSpPr txBox="1"/>
          <p:nvPr/>
        </p:nvSpPr>
        <p:spPr>
          <a:xfrm>
            <a:off x="299803" y="782008"/>
            <a:ext cx="14318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b="1" dirty="0">
                <a:solidFill>
                  <a:schemeClr val="tx2"/>
                </a:solidFill>
                <a:latin typeface="+mj-lt"/>
              </a:rPr>
              <a:t>Sisältö</a:t>
            </a:r>
            <a:endParaRPr lang="fi-FI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1032542E-645D-1DBE-5B23-BE4AB50D5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5497" y="782008"/>
            <a:ext cx="4871126" cy="3249450"/>
          </a:xfrm>
          <a:prstGeom prst="rect">
            <a:avLst/>
          </a:prstGeom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734887C5-743F-EDDE-B035-0050778B949E}"/>
              </a:ext>
            </a:extLst>
          </p:cNvPr>
          <p:cNvSpPr txBox="1"/>
          <p:nvPr/>
        </p:nvSpPr>
        <p:spPr>
          <a:xfrm>
            <a:off x="4519534" y="4180462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1200" dirty="0"/>
              <a:t>Jorma Hautala: Lämmin horisontti, 1983, seinämaalaus.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E2608770-BC7B-AEC2-3DB2-AF950ECB685C}"/>
              </a:ext>
            </a:extLst>
          </p:cNvPr>
          <p:cNvSpPr txBox="1"/>
          <p:nvPr/>
        </p:nvSpPr>
        <p:spPr>
          <a:xfrm>
            <a:off x="187377" y="1694587"/>
            <a:ext cx="403303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b="1" dirty="0">
                <a:solidFill>
                  <a:schemeClr val="tx2"/>
                </a:solidFill>
              </a:rPr>
              <a:t>1.</a:t>
            </a:r>
            <a:r>
              <a:rPr lang="fi-FI" dirty="0"/>
              <a:t> Miksi sairaaloissa on taidetta?</a:t>
            </a:r>
          </a:p>
          <a:p>
            <a:endParaRPr lang="fi-FI" dirty="0"/>
          </a:p>
          <a:p>
            <a:r>
              <a:rPr lang="fi-FI" b="1" dirty="0">
                <a:solidFill>
                  <a:schemeClr val="tx2"/>
                </a:solidFill>
              </a:rPr>
              <a:t>2.</a:t>
            </a:r>
            <a:r>
              <a:rPr lang="fi-FI" dirty="0"/>
              <a:t> Millaista taidetta Kuopion yliopistollisessa sairaalassa on?</a:t>
            </a:r>
          </a:p>
          <a:p>
            <a:endParaRPr lang="fi-FI" dirty="0"/>
          </a:p>
          <a:p>
            <a:r>
              <a:rPr lang="fi-FI" b="1" dirty="0">
                <a:solidFill>
                  <a:schemeClr val="tx2"/>
                </a:solidFill>
              </a:rPr>
              <a:t>3.</a:t>
            </a:r>
            <a:r>
              <a:rPr lang="fi-FI" dirty="0"/>
              <a:t> Taide osana hoitotyötä</a:t>
            </a:r>
          </a:p>
        </p:txBody>
      </p:sp>
    </p:spTree>
    <p:extLst>
      <p:ext uri="{BB962C8B-B14F-4D97-AF65-F5344CB8AC3E}">
        <p14:creationId xmlns:p14="http://schemas.microsoft.com/office/powerpoint/2010/main" val="1134409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>
            <a:extLst>
              <a:ext uri="{FF2B5EF4-FFF2-40B4-BE49-F238E27FC236}">
                <a16:creationId xmlns:a16="http://schemas.microsoft.com/office/drawing/2014/main" id="{A53C7C7A-AF0F-4CC4-8E23-F57440CC6AC1}"/>
              </a:ext>
            </a:extLst>
          </p:cNvPr>
          <p:cNvSpPr txBox="1"/>
          <p:nvPr/>
        </p:nvSpPr>
        <p:spPr>
          <a:xfrm>
            <a:off x="551528" y="439940"/>
            <a:ext cx="5764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b="1" dirty="0">
                <a:solidFill>
                  <a:schemeClr val="tx2"/>
                </a:solidFill>
                <a:latin typeface="+mj-lt"/>
              </a:rPr>
              <a:t>1. Miksi sairaaloissa on taidetta?</a:t>
            </a:r>
          </a:p>
        </p:txBody>
      </p:sp>
      <p:sp>
        <p:nvSpPr>
          <p:cNvPr id="3" name="Tekstiruutu 2">
            <a:extLst>
              <a:ext uri="{FF2B5EF4-FFF2-40B4-BE49-F238E27FC236}">
                <a16:creationId xmlns:a16="http://schemas.microsoft.com/office/drawing/2014/main" id="{5178509B-6098-4A7D-A825-9FD3C99BA75D}"/>
              </a:ext>
            </a:extLst>
          </p:cNvPr>
          <p:cNvSpPr txBox="1"/>
          <p:nvPr/>
        </p:nvSpPr>
        <p:spPr>
          <a:xfrm>
            <a:off x="551528" y="1025909"/>
            <a:ext cx="827018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/>
              <a:t>”Suositukset velvoittavat maakuntia ja kuntia parantamaan taiteen ja kulttuurin saatavuutta ja saavutettavuutta sosiaali- ja terveydenhuollossa.”</a:t>
            </a:r>
            <a:br>
              <a:rPr lang="fi-FI" sz="1600" dirty="0"/>
            </a:br>
            <a:r>
              <a:rPr lang="fi-FI" sz="1200" dirty="0"/>
              <a:t>(Opetus- ja kulttuuriministeriö, Sosiaali- ja terveysministeriö 17.12.2018)</a:t>
            </a:r>
          </a:p>
          <a:p>
            <a:endParaRPr lang="fi-FI" sz="1200" dirty="0"/>
          </a:p>
          <a:p>
            <a:r>
              <a:rPr lang="fi-FI" sz="1600" dirty="0"/>
              <a:t>”Sairaaloissa ihmisiä ei eriytetä. Kulttuuri on tarjolla tasavertaisesti kaikille.” </a:t>
            </a:r>
            <a:br>
              <a:rPr lang="fi-FI" sz="1600" dirty="0"/>
            </a:br>
            <a:r>
              <a:rPr lang="fi-FI" sz="1200" dirty="0"/>
              <a:t>(Kliinisen hoitotieteen professori Sanna Salanterä, Turun yliopisto)</a:t>
            </a:r>
          </a:p>
          <a:p>
            <a:endParaRPr lang="fi-FI" sz="1600" dirty="0"/>
          </a:p>
          <a:p>
            <a:endParaRPr lang="fi-FI" sz="1600" dirty="0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1B9FB2DB-1712-B6BB-0E03-ABB0FE570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847" y="2571750"/>
            <a:ext cx="5334306" cy="236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209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>
            <a:extLst>
              <a:ext uri="{FF2B5EF4-FFF2-40B4-BE49-F238E27FC236}">
                <a16:creationId xmlns:a16="http://schemas.microsoft.com/office/drawing/2014/main" id="{034438DA-4A0A-A9A9-C9F1-736A8EA03A49}"/>
              </a:ext>
            </a:extLst>
          </p:cNvPr>
          <p:cNvSpPr txBox="1"/>
          <p:nvPr/>
        </p:nvSpPr>
        <p:spPr>
          <a:xfrm>
            <a:off x="352269" y="449703"/>
            <a:ext cx="564379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Taiteiden käyttöä ja taiteen merkitystä osana hoito- ja hoivatyötä sekä perusterveydenhuoltoa on tutkittu</a:t>
            </a:r>
            <a:r>
              <a:rPr lang="fi-FI" b="1" dirty="0">
                <a:solidFill>
                  <a:schemeClr val="tx2"/>
                </a:solidFill>
              </a:rPr>
              <a:t>*</a:t>
            </a:r>
            <a:r>
              <a:rPr lang="fi-FI" dirty="0"/>
              <a:t> kansainvälisesti. </a:t>
            </a:r>
          </a:p>
          <a:p>
            <a:br>
              <a:rPr lang="fi-FI" dirty="0"/>
            </a:br>
            <a:r>
              <a:rPr lang="fi-FI" dirty="0"/>
              <a:t>Taiteen ja taiteellisen toiminnan on todettu mm.</a:t>
            </a:r>
          </a:p>
          <a:p>
            <a:endParaRPr lang="fi-FI" sz="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parantavan hoitotuloksia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tukevan hoivatyötä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kannustavan terveyttä edistävään käyttäytymiseen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vähentävän fyysisiä ja psykologisia oireita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/>
              <a:t>vähentävän rauhoittavien lääkkeiden ja kipu- ja unilääkkeiden tarvetta ja käyttöä.</a:t>
            </a:r>
          </a:p>
        </p:txBody>
      </p:sp>
      <p:sp>
        <p:nvSpPr>
          <p:cNvPr id="3" name="Tekstiruutu 2">
            <a:extLst>
              <a:ext uri="{FF2B5EF4-FFF2-40B4-BE49-F238E27FC236}">
                <a16:creationId xmlns:a16="http://schemas.microsoft.com/office/drawing/2014/main" id="{6CA0DBA3-BCFD-6481-1E8F-F664AB7D5813}"/>
              </a:ext>
            </a:extLst>
          </p:cNvPr>
          <p:cNvSpPr txBox="1"/>
          <p:nvPr/>
        </p:nvSpPr>
        <p:spPr>
          <a:xfrm>
            <a:off x="776948" y="3845228"/>
            <a:ext cx="3562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*</a:t>
            </a:r>
            <a:r>
              <a:rPr lang="en-US" sz="1200" dirty="0"/>
              <a:t>WHO Europe. </a:t>
            </a:r>
            <a:r>
              <a:rPr lang="en-US" sz="1200" dirty="0" err="1"/>
              <a:t>Fancourt</a:t>
            </a:r>
            <a:r>
              <a:rPr lang="en-US" sz="1200" dirty="0"/>
              <a:t> &amp; Finn, 2019. </a:t>
            </a:r>
            <a:br>
              <a:rPr lang="en-US" sz="1200" dirty="0"/>
            </a:br>
            <a:r>
              <a:rPr lang="en-US" sz="1200" dirty="0"/>
              <a:t>“What is the evidence on the role of the arts in </a:t>
            </a:r>
            <a:br>
              <a:rPr lang="en-US" sz="1200" dirty="0"/>
            </a:br>
            <a:r>
              <a:rPr lang="en-US" sz="1200" dirty="0"/>
              <a:t>improving health and well-being?” </a:t>
            </a:r>
            <a:endParaRPr lang="fi-FI" sz="1200" dirty="0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B405B9A6-0CE3-0BFA-ECB5-3B78B0219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6066" y="524656"/>
            <a:ext cx="2658854" cy="3471281"/>
          </a:xfrm>
          <a:prstGeom prst="rect">
            <a:avLst/>
          </a:prstGeom>
        </p:spPr>
      </p:pic>
      <p:sp>
        <p:nvSpPr>
          <p:cNvPr id="6" name="Tekstiruutu 5">
            <a:extLst>
              <a:ext uri="{FF2B5EF4-FFF2-40B4-BE49-F238E27FC236}">
                <a16:creationId xmlns:a16="http://schemas.microsoft.com/office/drawing/2014/main" id="{CB68E059-3E33-54AF-337B-5F67E00F69A2}"/>
              </a:ext>
            </a:extLst>
          </p:cNvPr>
          <p:cNvSpPr txBox="1"/>
          <p:nvPr/>
        </p:nvSpPr>
        <p:spPr>
          <a:xfrm>
            <a:off x="5526285" y="4047466"/>
            <a:ext cx="3497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1200" dirty="0"/>
              <a:t>Ulla-Mari Lindström: yksityiskohta teossarjasta </a:t>
            </a:r>
            <a:br>
              <a:rPr lang="fi-FI" sz="1200" dirty="0"/>
            </a:br>
            <a:r>
              <a:rPr lang="fi-FI" sz="1200" dirty="0"/>
              <a:t>Suuria pieniä ihmeitä, 2019. </a:t>
            </a:r>
            <a:br>
              <a:rPr lang="fi-FI" sz="1200" dirty="0"/>
            </a:br>
            <a:r>
              <a:rPr lang="fi-FI" sz="1200" dirty="0"/>
              <a:t>Vastasyntyneiden teho-osasto.</a:t>
            </a:r>
          </a:p>
        </p:txBody>
      </p:sp>
    </p:spTree>
    <p:extLst>
      <p:ext uri="{BB962C8B-B14F-4D97-AF65-F5344CB8AC3E}">
        <p14:creationId xmlns:p14="http://schemas.microsoft.com/office/powerpoint/2010/main" val="4127001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>
            <a:extLst>
              <a:ext uri="{FF2B5EF4-FFF2-40B4-BE49-F238E27FC236}">
                <a16:creationId xmlns:a16="http://schemas.microsoft.com/office/drawing/2014/main" id="{1DC90A66-B1BA-B049-883A-F4E233064558}"/>
              </a:ext>
            </a:extLst>
          </p:cNvPr>
          <p:cNvSpPr txBox="1"/>
          <p:nvPr/>
        </p:nvSpPr>
        <p:spPr>
          <a:xfrm>
            <a:off x="353045" y="681715"/>
            <a:ext cx="555307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”Lääketieteellisessä kirjallisuudessa on runsaasti näkemyksiä siitä, että kuvataide, kauneus ja mieluisa ympäristö </a:t>
            </a:r>
            <a:r>
              <a:rPr lang="fi-FI" b="1" dirty="0">
                <a:solidFill>
                  <a:schemeClr val="tx2"/>
                </a:solidFill>
              </a:rPr>
              <a:t>ovat osa hoitoa</a:t>
            </a:r>
            <a:r>
              <a:rPr lang="fi-FI" dirty="0"/>
              <a:t>. </a:t>
            </a:r>
            <a:br>
              <a:rPr lang="fi-FI" dirty="0"/>
            </a:br>
            <a:r>
              <a:rPr lang="fi-FI" dirty="0"/>
              <a:t>(---) Paraneminen on aina myös </a:t>
            </a:r>
            <a:r>
              <a:rPr lang="fi-FI" b="1" dirty="0">
                <a:solidFill>
                  <a:schemeClr val="tx2"/>
                </a:solidFill>
              </a:rPr>
              <a:t>mentaalinen prosessi</a:t>
            </a:r>
            <a:r>
              <a:rPr lang="fi-FI" dirty="0"/>
              <a:t>, johon </a:t>
            </a:r>
            <a:r>
              <a:rPr lang="fi-FI" b="1" dirty="0">
                <a:solidFill>
                  <a:schemeClr val="tx2"/>
                </a:solidFill>
              </a:rPr>
              <a:t>ympäristöllä on oma vaikutuksensa</a:t>
            </a:r>
            <a:r>
              <a:rPr lang="fi-FI" dirty="0"/>
              <a:t>. </a:t>
            </a:r>
            <a:br>
              <a:rPr lang="fi-FI" dirty="0"/>
            </a:br>
            <a:r>
              <a:rPr lang="fi-FI" dirty="0"/>
              <a:t>(---) Näyttöä taiteen ja ympäristön vaikuttavuudesta ihmiseen on olemassa, ja tämä vahvistaa näkemystä siitä, että </a:t>
            </a:r>
            <a:r>
              <a:rPr lang="fi-FI" b="1" dirty="0">
                <a:solidFill>
                  <a:schemeClr val="tx2"/>
                </a:solidFill>
              </a:rPr>
              <a:t>taiteella voidaan vaikuttaa tilan tunnelmaan</a:t>
            </a:r>
            <a:r>
              <a:rPr lang="fi-FI" dirty="0"/>
              <a:t>, joka puolestaan </a:t>
            </a:r>
            <a:r>
              <a:rPr lang="fi-FI" b="1" dirty="0">
                <a:solidFill>
                  <a:schemeClr val="tx2"/>
                </a:solidFill>
              </a:rPr>
              <a:t>heijastuu ihmiseen</a:t>
            </a:r>
            <a:r>
              <a:rPr lang="fi-FI" dirty="0"/>
              <a:t>.” </a:t>
            </a:r>
            <a:br>
              <a:rPr lang="fi-FI" dirty="0"/>
            </a:br>
            <a:r>
              <a:rPr lang="fi-FI" sz="1200" dirty="0"/>
              <a:t>(Tampereen yliopistollisen sairaalan neurologian dosentti </a:t>
            </a:r>
            <a:r>
              <a:rPr lang="fi-FI" sz="1200" dirty="0" err="1"/>
              <a:t>Gábor</a:t>
            </a:r>
            <a:r>
              <a:rPr lang="fi-FI" sz="1200" dirty="0"/>
              <a:t> </a:t>
            </a:r>
            <a:r>
              <a:rPr lang="fi-FI" sz="1200" dirty="0" err="1"/>
              <a:t>Molnár</a:t>
            </a:r>
            <a:r>
              <a:rPr lang="fi-FI" sz="1200" dirty="0"/>
              <a:t>) </a:t>
            </a:r>
            <a:endParaRPr lang="fi-FI" dirty="0"/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111F172C-3F78-EEEF-D393-279070A0A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358" y="183669"/>
            <a:ext cx="2816596" cy="4566300"/>
          </a:xfrm>
          <a:prstGeom prst="rect">
            <a:avLst/>
          </a:prstGeom>
        </p:spPr>
      </p:pic>
      <p:sp>
        <p:nvSpPr>
          <p:cNvPr id="4" name="Tekstiruutu 3">
            <a:extLst>
              <a:ext uri="{FF2B5EF4-FFF2-40B4-BE49-F238E27FC236}">
                <a16:creationId xmlns:a16="http://schemas.microsoft.com/office/drawing/2014/main" id="{9A3B7B80-5177-02FA-A690-00A33C37DDC3}"/>
              </a:ext>
            </a:extLst>
          </p:cNvPr>
          <p:cNvSpPr txBox="1"/>
          <p:nvPr/>
        </p:nvSpPr>
        <p:spPr>
          <a:xfrm>
            <a:off x="5778708" y="4821331"/>
            <a:ext cx="31759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/>
              <a:t>Lastenkirurgian poliklinikka, Mari Arvinen.</a:t>
            </a:r>
          </a:p>
        </p:txBody>
      </p:sp>
    </p:spTree>
    <p:extLst>
      <p:ext uri="{BB962C8B-B14F-4D97-AF65-F5344CB8AC3E}">
        <p14:creationId xmlns:p14="http://schemas.microsoft.com/office/powerpoint/2010/main" val="1453291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>
            <a:extLst>
              <a:ext uri="{FF2B5EF4-FFF2-40B4-BE49-F238E27FC236}">
                <a16:creationId xmlns:a16="http://schemas.microsoft.com/office/drawing/2014/main" id="{3F8393D3-3FA6-40E7-87F2-229A8E638DB4}"/>
              </a:ext>
            </a:extLst>
          </p:cNvPr>
          <p:cNvSpPr txBox="1"/>
          <p:nvPr/>
        </p:nvSpPr>
        <p:spPr>
          <a:xfrm>
            <a:off x="1334126" y="326441"/>
            <a:ext cx="6514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000" b="1" dirty="0">
                <a:solidFill>
                  <a:schemeClr val="tx2"/>
                </a:solidFill>
                <a:latin typeface="+mj-lt"/>
              </a:rPr>
              <a:t>2. Taidetta Kuopion yliopistollisessa sairaalassa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A2AC6049-BCE1-AA8B-67CC-0A015A25C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55" y="826039"/>
            <a:ext cx="5568846" cy="3131657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8913E19F-832C-2B86-6F31-DAB8C9AD0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908" y="1695746"/>
            <a:ext cx="3974937" cy="2981202"/>
          </a:xfrm>
          <a:prstGeom prst="rect">
            <a:avLst/>
          </a:prstGeom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D84064C5-5F78-BB7C-37ED-8D5C7E483131}"/>
              </a:ext>
            </a:extLst>
          </p:cNvPr>
          <p:cNvSpPr txBox="1"/>
          <p:nvPr/>
        </p:nvSpPr>
        <p:spPr>
          <a:xfrm>
            <a:off x="5057908" y="4688903"/>
            <a:ext cx="4257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/>
              <a:t>Ulla-Mari Lindström: Jänö piilossa, seinämaalaus, 2018.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CAA9C984-319A-18C8-BC06-93DDFF2C34F0}"/>
              </a:ext>
            </a:extLst>
          </p:cNvPr>
          <p:cNvSpPr txBox="1"/>
          <p:nvPr/>
        </p:nvSpPr>
        <p:spPr>
          <a:xfrm>
            <a:off x="1334126" y="4017812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/>
              <a:t>Elin </a:t>
            </a:r>
            <a:r>
              <a:rPr lang="fi-FI" sz="1200" dirty="0" err="1"/>
              <a:t>Danielson-Gambogi</a:t>
            </a:r>
            <a:r>
              <a:rPr lang="fi-FI" sz="1200" dirty="0"/>
              <a:t>: Ruissalon silta, 1891,</a:t>
            </a:r>
            <a:br>
              <a:rPr lang="fi-FI" sz="1200" dirty="0"/>
            </a:br>
            <a:r>
              <a:rPr lang="fi-FI" sz="1200" dirty="0"/>
              <a:t>öljy kankaalle, 29x46cm. </a:t>
            </a:r>
          </a:p>
          <a:p>
            <a:r>
              <a:rPr lang="fi-FI" sz="1200" dirty="0"/>
              <a:t>Kansallisgalleria/Ateneumin taidemuseo. </a:t>
            </a:r>
          </a:p>
        </p:txBody>
      </p:sp>
    </p:spTree>
    <p:extLst>
      <p:ext uri="{BB962C8B-B14F-4D97-AF65-F5344CB8AC3E}">
        <p14:creationId xmlns:p14="http://schemas.microsoft.com/office/powerpoint/2010/main" val="210060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1742ABC5-B8CC-BEF9-B8B9-7B1569C90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271" y="0"/>
            <a:ext cx="3069857" cy="5143500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EC52EACB-78B9-264C-135D-D493044106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" y="0"/>
            <a:ext cx="4448605" cy="2502831"/>
          </a:xfrm>
          <a:prstGeom prst="rect">
            <a:avLst/>
          </a:prstGeom>
        </p:spPr>
      </p:pic>
      <p:pic>
        <p:nvPicPr>
          <p:cNvPr id="14" name="Kuva 13">
            <a:extLst>
              <a:ext uri="{FF2B5EF4-FFF2-40B4-BE49-F238E27FC236}">
                <a16:creationId xmlns:a16="http://schemas.microsoft.com/office/drawing/2014/main" id="{EF96ED01-5C07-1C58-3C99-3D8D419E5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8822" y="2502832"/>
            <a:ext cx="4124683" cy="264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28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>
            <a:extLst>
              <a:ext uri="{FF2B5EF4-FFF2-40B4-BE49-F238E27FC236}">
                <a16:creationId xmlns:a16="http://schemas.microsoft.com/office/drawing/2014/main" id="{CBC27C7E-3706-E496-BA5C-6D0085681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561" y="0"/>
            <a:ext cx="4425440" cy="5143500"/>
          </a:xfrm>
          <a:prstGeom prst="rect">
            <a:avLst/>
          </a:prstGeom>
        </p:spPr>
      </p:pic>
      <p:sp>
        <p:nvSpPr>
          <p:cNvPr id="4" name="Tekstiruutu 3">
            <a:extLst>
              <a:ext uri="{FF2B5EF4-FFF2-40B4-BE49-F238E27FC236}">
                <a16:creationId xmlns:a16="http://schemas.microsoft.com/office/drawing/2014/main" id="{A9BA70E0-D1FC-1A9D-9DFF-38A2214BD528}"/>
              </a:ext>
            </a:extLst>
          </p:cNvPr>
          <p:cNvSpPr txBox="1"/>
          <p:nvPr/>
        </p:nvSpPr>
        <p:spPr>
          <a:xfrm>
            <a:off x="187377" y="1143241"/>
            <a:ext cx="192623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1200" dirty="0"/>
              <a:t>Mirva Liimatta: Ne leijailevat, liitelevät ja pyrähtelevät </a:t>
            </a:r>
            <a:br>
              <a:rPr lang="fi-FI" sz="1200" dirty="0"/>
            </a:br>
            <a:r>
              <a:rPr lang="fi-FI" sz="1200" dirty="0"/>
              <a:t>–taideteoksessa, 2019, pääskyt visertävät, lentokalat hyppivät ja keijut soittavat tuulikelloja.</a:t>
            </a:r>
          </a:p>
          <a:p>
            <a:r>
              <a:rPr lang="fi-FI" sz="1200" dirty="0"/>
              <a:t>(”Löydä ääni”)</a:t>
            </a:r>
          </a:p>
          <a:p>
            <a:endParaRPr lang="fi-FI" sz="1200" dirty="0"/>
          </a:p>
          <a:p>
            <a:r>
              <a:rPr lang="fi-FI" sz="1200" dirty="0"/>
              <a:t>Silmätautien poliklinikka, lasten odotustila.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5B8A7B9D-9C63-CA4E-01CE-B94C67796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157" y="427224"/>
            <a:ext cx="2926334" cy="404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99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FEF9E165-89B0-E4DA-3BF6-782A7B952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087" y="2106118"/>
            <a:ext cx="4490732" cy="303738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89EB00DE-D982-E5E4-C3A7-E5FD4D672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2571077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2F5AB60C-8FCB-937E-3C75-17A0F318B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8124" y="-673"/>
            <a:ext cx="313587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95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kys_2019_rgb">
      <a:dk1>
        <a:srgbClr val="414141"/>
      </a:dk1>
      <a:lt1>
        <a:srgbClr val="FFFFFF"/>
      </a:lt1>
      <a:dk2>
        <a:srgbClr val="3FA9F5"/>
      </a:dk2>
      <a:lt2>
        <a:srgbClr val="FFFEFE"/>
      </a:lt2>
      <a:accent1>
        <a:srgbClr val="FF4046"/>
      </a:accent1>
      <a:accent2>
        <a:srgbClr val="3FA9F5"/>
      </a:accent2>
      <a:accent3>
        <a:srgbClr val="FEE840"/>
      </a:accent3>
      <a:accent4>
        <a:srgbClr val="FF9FA2"/>
      </a:accent4>
      <a:accent5>
        <a:srgbClr val="9FD3FA"/>
      </a:accent5>
      <a:accent6>
        <a:srgbClr val="FEF39F"/>
      </a:accent6>
      <a:hlink>
        <a:srgbClr val="67676E"/>
      </a:hlink>
      <a:folHlink>
        <a:srgbClr val="A0A0A0"/>
      </a:folHlink>
    </a:clrScheme>
    <a:fontScheme name="Teeman_fontit_2020">
      <a:majorFont>
        <a:latin typeface="Montserrat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ysFi" id="{4AF69411-0F96-4ECE-974B-A49619D6D8C7}" vid="{26B9FEFA-4F2D-44BE-BD82-91A5C65CE8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KysFi</Template>
  <TotalTime>705</TotalTime>
  <Words>501</Words>
  <Application>Microsoft Office PowerPoint</Application>
  <PresentationFormat>Näytössä katseltava esitys (16:9)</PresentationFormat>
  <Paragraphs>47</Paragraphs>
  <Slides>11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11</vt:i4>
      </vt:variant>
    </vt:vector>
  </HeadingPairs>
  <TitlesOfParts>
    <vt:vector size="16" baseType="lpstr">
      <vt:lpstr>Arial</vt:lpstr>
      <vt:lpstr>Calibri</vt:lpstr>
      <vt:lpstr>Montserrat</vt:lpstr>
      <vt:lpstr>Open Sans</vt:lpstr>
      <vt:lpstr>Office-teema</vt:lpstr>
      <vt:lpstr>Taide osana hoitoympäristöä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Taidehistoria käytännön työelämässä</dc:title>
  <dc:creator>Hietainen Henna</dc:creator>
  <cp:lastModifiedBy>Niina Reinikka</cp:lastModifiedBy>
  <cp:revision>11</cp:revision>
  <dcterms:created xsi:type="dcterms:W3CDTF">2022-09-28T07:26:38Z</dcterms:created>
  <dcterms:modified xsi:type="dcterms:W3CDTF">2022-12-17T07:11:45Z</dcterms:modified>
</cp:coreProperties>
</file>