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71" r:id="rId11"/>
    <p:sldId id="266" r:id="rId12"/>
    <p:sldId id="267" r:id="rId13"/>
    <p:sldId id="268" r:id="rId14"/>
    <p:sldId id="269" r:id="rId15"/>
    <p:sldId id="270" r:id="rId16"/>
    <p:sldId id="260" r:id="rId17"/>
    <p:sldId id="272" r:id="rId18"/>
  </p:sldIdLst>
  <p:sldSz cx="12192000" cy="6858000"/>
  <p:notesSz cx="6797675" cy="9928225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2C67CE-705A-4DC3-A879-53144A20B9B8}" type="doc">
      <dgm:prSet loTypeId="urn:microsoft.com/office/officeart/2005/8/layout/chevron1" loCatId="process" qsTypeId="urn:microsoft.com/office/officeart/2005/8/quickstyle/simple1" qsCatId="simple" csTypeId="urn:microsoft.com/office/officeart/2005/8/colors/colorful5" csCatId="colorful" phldr="1"/>
      <dgm:spPr/>
    </dgm:pt>
    <dgm:pt modelId="{011016A1-23E9-4DAF-A3D6-CFFA3F1B5B45}">
      <dgm:prSet phldrT="[Teksti]"/>
      <dgm:spPr/>
      <dgm:t>
        <a:bodyPr/>
        <a:lstStyle/>
        <a:p>
          <a:r>
            <a:rPr lang="fi-FI" dirty="0"/>
            <a:t>2019 22% </a:t>
          </a:r>
        </a:p>
      </dgm:t>
    </dgm:pt>
    <dgm:pt modelId="{84F8D1EF-8D0E-4D38-89DD-F0EE29C5632B}" type="parTrans" cxnId="{12B23D4F-3277-4631-8BA5-142ABAD2192D}">
      <dgm:prSet/>
      <dgm:spPr/>
      <dgm:t>
        <a:bodyPr/>
        <a:lstStyle/>
        <a:p>
          <a:endParaRPr lang="fi-FI"/>
        </a:p>
      </dgm:t>
    </dgm:pt>
    <dgm:pt modelId="{F247F857-592A-4459-A57D-3D9E998AED3B}" type="sibTrans" cxnId="{12B23D4F-3277-4631-8BA5-142ABAD2192D}">
      <dgm:prSet/>
      <dgm:spPr/>
      <dgm:t>
        <a:bodyPr/>
        <a:lstStyle/>
        <a:p>
          <a:endParaRPr lang="fi-FI"/>
        </a:p>
      </dgm:t>
    </dgm:pt>
    <dgm:pt modelId="{2A2C12C2-3A4F-48E8-A3CD-3AD8537BA254}">
      <dgm:prSet phldrT="[Teksti]"/>
      <dgm:spPr/>
      <dgm:t>
        <a:bodyPr/>
        <a:lstStyle/>
        <a:p>
          <a:r>
            <a:rPr lang="fi-FI" dirty="0"/>
            <a:t>TAVOITE 2023 &gt; 30% </a:t>
          </a:r>
        </a:p>
      </dgm:t>
    </dgm:pt>
    <dgm:pt modelId="{A87C8AB1-B341-489A-8682-6952E49CCF83}" type="parTrans" cxnId="{CA70951B-E2C6-463F-9D24-49F5CE608836}">
      <dgm:prSet/>
      <dgm:spPr/>
      <dgm:t>
        <a:bodyPr/>
        <a:lstStyle/>
        <a:p>
          <a:endParaRPr lang="fi-FI"/>
        </a:p>
      </dgm:t>
    </dgm:pt>
    <dgm:pt modelId="{6813857E-0C32-4A0F-952E-81EC5A65A9E2}" type="sibTrans" cxnId="{CA70951B-E2C6-463F-9D24-49F5CE608836}">
      <dgm:prSet/>
      <dgm:spPr/>
      <dgm:t>
        <a:bodyPr/>
        <a:lstStyle/>
        <a:p>
          <a:endParaRPr lang="fi-FI"/>
        </a:p>
      </dgm:t>
    </dgm:pt>
    <dgm:pt modelId="{D8F47F43-037E-4734-9CAD-7B9B4D44CC3A}">
      <dgm:prSet phldrT="[Teksti]"/>
      <dgm:spPr/>
      <dgm:t>
        <a:bodyPr/>
        <a:lstStyle/>
        <a:p>
          <a:r>
            <a:rPr lang="fi-FI" dirty="0"/>
            <a:t>TAVOITE 2025 &gt;40%</a:t>
          </a:r>
        </a:p>
      </dgm:t>
    </dgm:pt>
    <dgm:pt modelId="{8DC6E264-1638-49CF-8F38-F719B2FF6A6E}" type="parTrans" cxnId="{75BC1AC5-0140-4CAF-B6E4-66BAA816A3B9}">
      <dgm:prSet/>
      <dgm:spPr/>
      <dgm:t>
        <a:bodyPr/>
        <a:lstStyle/>
        <a:p>
          <a:endParaRPr lang="fi-FI"/>
        </a:p>
      </dgm:t>
    </dgm:pt>
    <dgm:pt modelId="{212C35E2-DB24-4D08-BF81-5DAFE405071B}" type="sibTrans" cxnId="{75BC1AC5-0140-4CAF-B6E4-66BAA816A3B9}">
      <dgm:prSet/>
      <dgm:spPr/>
      <dgm:t>
        <a:bodyPr/>
        <a:lstStyle/>
        <a:p>
          <a:endParaRPr lang="fi-FI"/>
        </a:p>
      </dgm:t>
    </dgm:pt>
    <dgm:pt modelId="{F20691E0-BC6F-4A47-A96B-751BB0B76836}" type="pres">
      <dgm:prSet presAssocID="{192C67CE-705A-4DC3-A879-53144A20B9B8}" presName="Name0" presStyleCnt="0">
        <dgm:presLayoutVars>
          <dgm:dir/>
          <dgm:animLvl val="lvl"/>
          <dgm:resizeHandles val="exact"/>
        </dgm:presLayoutVars>
      </dgm:prSet>
      <dgm:spPr/>
    </dgm:pt>
    <dgm:pt modelId="{9622EA2A-9941-4FF5-9868-EE2206201CF9}" type="pres">
      <dgm:prSet presAssocID="{011016A1-23E9-4DAF-A3D6-CFFA3F1B5B45}" presName="parTxOnly" presStyleLbl="node1" presStyleIdx="0" presStyleCnt="3" custLinFactNeighborX="15571" custLinFactNeighborY="-6729">
        <dgm:presLayoutVars>
          <dgm:chMax val="0"/>
          <dgm:chPref val="0"/>
          <dgm:bulletEnabled val="1"/>
        </dgm:presLayoutVars>
      </dgm:prSet>
      <dgm:spPr/>
    </dgm:pt>
    <dgm:pt modelId="{B03427B8-1008-4B8B-A9AC-4CBDB7D73ED4}" type="pres">
      <dgm:prSet presAssocID="{F247F857-592A-4459-A57D-3D9E998AED3B}" presName="parTxOnlySpace" presStyleCnt="0"/>
      <dgm:spPr/>
    </dgm:pt>
    <dgm:pt modelId="{3B951FD6-F76E-4C84-B444-54F92453A4A7}" type="pres">
      <dgm:prSet presAssocID="{2A2C12C2-3A4F-48E8-A3CD-3AD8537BA254}" presName="parTxOnly" presStyleLbl="node1" presStyleIdx="1" presStyleCnt="3" custLinFactNeighborX="-23881" custLinFactNeighborY="-2815">
        <dgm:presLayoutVars>
          <dgm:chMax val="0"/>
          <dgm:chPref val="0"/>
          <dgm:bulletEnabled val="1"/>
        </dgm:presLayoutVars>
      </dgm:prSet>
      <dgm:spPr/>
    </dgm:pt>
    <dgm:pt modelId="{F08C3231-4A58-4188-A717-3038AC9E06F8}" type="pres">
      <dgm:prSet presAssocID="{6813857E-0C32-4A0F-952E-81EC5A65A9E2}" presName="parTxOnlySpace" presStyleCnt="0"/>
      <dgm:spPr/>
    </dgm:pt>
    <dgm:pt modelId="{EED1F604-F2C0-4F8A-994A-B7D1BB60E91A}" type="pres">
      <dgm:prSet presAssocID="{D8F47F43-037E-4734-9CAD-7B9B4D44CC3A}" presName="parTxOnly" presStyleLbl="node1" presStyleIdx="2" presStyleCnt="3" custLinFactNeighborX="-72708" custLinFactNeighborY="-31593">
        <dgm:presLayoutVars>
          <dgm:chMax val="0"/>
          <dgm:chPref val="0"/>
          <dgm:bulletEnabled val="1"/>
        </dgm:presLayoutVars>
      </dgm:prSet>
      <dgm:spPr/>
    </dgm:pt>
  </dgm:ptLst>
  <dgm:cxnLst>
    <dgm:cxn modelId="{0A0DD700-1EDF-4397-B9CD-1A99DF610707}" type="presOf" srcId="{011016A1-23E9-4DAF-A3D6-CFFA3F1B5B45}" destId="{9622EA2A-9941-4FF5-9868-EE2206201CF9}" srcOrd="0" destOrd="0" presId="urn:microsoft.com/office/officeart/2005/8/layout/chevron1"/>
    <dgm:cxn modelId="{20F1E40C-F0B0-4443-A2D7-2992C3A4F09E}" type="presOf" srcId="{192C67CE-705A-4DC3-A879-53144A20B9B8}" destId="{F20691E0-BC6F-4A47-A96B-751BB0B76836}" srcOrd="0" destOrd="0" presId="urn:microsoft.com/office/officeart/2005/8/layout/chevron1"/>
    <dgm:cxn modelId="{CA70951B-E2C6-463F-9D24-49F5CE608836}" srcId="{192C67CE-705A-4DC3-A879-53144A20B9B8}" destId="{2A2C12C2-3A4F-48E8-A3CD-3AD8537BA254}" srcOrd="1" destOrd="0" parTransId="{A87C8AB1-B341-489A-8682-6952E49CCF83}" sibTransId="{6813857E-0C32-4A0F-952E-81EC5A65A9E2}"/>
    <dgm:cxn modelId="{6AAE9A6B-E62D-4C4E-A1CE-A82A37C6F07A}" type="presOf" srcId="{D8F47F43-037E-4734-9CAD-7B9B4D44CC3A}" destId="{EED1F604-F2C0-4F8A-994A-B7D1BB60E91A}" srcOrd="0" destOrd="0" presId="urn:microsoft.com/office/officeart/2005/8/layout/chevron1"/>
    <dgm:cxn modelId="{12B23D4F-3277-4631-8BA5-142ABAD2192D}" srcId="{192C67CE-705A-4DC3-A879-53144A20B9B8}" destId="{011016A1-23E9-4DAF-A3D6-CFFA3F1B5B45}" srcOrd="0" destOrd="0" parTransId="{84F8D1EF-8D0E-4D38-89DD-F0EE29C5632B}" sibTransId="{F247F857-592A-4459-A57D-3D9E998AED3B}"/>
    <dgm:cxn modelId="{892C43AD-7E23-4EF6-A435-E5525E966047}" type="presOf" srcId="{2A2C12C2-3A4F-48E8-A3CD-3AD8537BA254}" destId="{3B951FD6-F76E-4C84-B444-54F92453A4A7}" srcOrd="0" destOrd="0" presId="urn:microsoft.com/office/officeart/2005/8/layout/chevron1"/>
    <dgm:cxn modelId="{75BC1AC5-0140-4CAF-B6E4-66BAA816A3B9}" srcId="{192C67CE-705A-4DC3-A879-53144A20B9B8}" destId="{D8F47F43-037E-4734-9CAD-7B9B4D44CC3A}" srcOrd="2" destOrd="0" parTransId="{8DC6E264-1638-49CF-8F38-F719B2FF6A6E}" sibTransId="{212C35E2-DB24-4D08-BF81-5DAFE405071B}"/>
    <dgm:cxn modelId="{952F775E-CED4-4216-B64B-7B10833B5B24}" type="presParOf" srcId="{F20691E0-BC6F-4A47-A96B-751BB0B76836}" destId="{9622EA2A-9941-4FF5-9868-EE2206201CF9}" srcOrd="0" destOrd="0" presId="urn:microsoft.com/office/officeart/2005/8/layout/chevron1"/>
    <dgm:cxn modelId="{CAB67305-7976-4503-A064-CD4862B945FA}" type="presParOf" srcId="{F20691E0-BC6F-4A47-A96B-751BB0B76836}" destId="{B03427B8-1008-4B8B-A9AC-4CBDB7D73ED4}" srcOrd="1" destOrd="0" presId="urn:microsoft.com/office/officeart/2005/8/layout/chevron1"/>
    <dgm:cxn modelId="{DE4D2EC6-4B55-4FF4-9F48-D1CFB9F5F58D}" type="presParOf" srcId="{F20691E0-BC6F-4A47-A96B-751BB0B76836}" destId="{3B951FD6-F76E-4C84-B444-54F92453A4A7}" srcOrd="2" destOrd="0" presId="urn:microsoft.com/office/officeart/2005/8/layout/chevron1"/>
    <dgm:cxn modelId="{B0184BBD-30E7-4166-8A30-2FD39EF22740}" type="presParOf" srcId="{F20691E0-BC6F-4A47-A96B-751BB0B76836}" destId="{F08C3231-4A58-4188-A717-3038AC9E06F8}" srcOrd="3" destOrd="0" presId="urn:microsoft.com/office/officeart/2005/8/layout/chevron1"/>
    <dgm:cxn modelId="{9680D88D-20A8-46CC-AFF3-F6FAF73AD8EA}" type="presParOf" srcId="{F20691E0-BC6F-4A47-A96B-751BB0B76836}" destId="{EED1F604-F2C0-4F8A-994A-B7D1BB60E91A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C6F4F8-3BDB-4595-838B-86EB5A5F46C8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AE9A7C59-9915-4227-A97F-3F0301CDF4BF}">
      <dgm:prSet/>
      <dgm:spPr/>
      <dgm:t>
        <a:bodyPr/>
        <a:lstStyle/>
        <a:p>
          <a:r>
            <a:rPr lang="fi-FI"/>
            <a:t>Kotidialyysi on enemmän kuin lääketieteellinen hoito, ”elämäntapa” joka vaatii sitoutumista, riittäviä valmiuksia ja voimavaroja tehdä dialyysiä kotona itsenäisesti</a:t>
          </a:r>
          <a:endParaRPr lang="en-US"/>
        </a:p>
      </dgm:t>
    </dgm:pt>
    <dgm:pt modelId="{B4393F6A-D528-4EFB-B1C5-D55941721175}" type="parTrans" cxnId="{FF3AD1D1-911F-49C1-9969-1B7DE5C8EA30}">
      <dgm:prSet/>
      <dgm:spPr/>
      <dgm:t>
        <a:bodyPr/>
        <a:lstStyle/>
        <a:p>
          <a:endParaRPr lang="en-US"/>
        </a:p>
      </dgm:t>
    </dgm:pt>
    <dgm:pt modelId="{B81B7D7D-9D2A-4B55-8AD7-635E0B41CD6E}" type="sibTrans" cxnId="{FF3AD1D1-911F-49C1-9969-1B7DE5C8EA30}">
      <dgm:prSet/>
      <dgm:spPr/>
      <dgm:t>
        <a:bodyPr/>
        <a:lstStyle/>
        <a:p>
          <a:endParaRPr lang="en-US"/>
        </a:p>
      </dgm:t>
    </dgm:pt>
    <dgm:pt modelId="{C2F5D8BD-1E6A-4A82-A5A5-694492415663}">
      <dgm:prSet/>
      <dgm:spPr/>
      <dgm:t>
        <a:bodyPr/>
        <a:lstStyle/>
        <a:p>
          <a:r>
            <a:rPr lang="fi-FI"/>
            <a:t>Potilas itse toteuttaa pd/hemodialyysihoitoa valmennuksen sisäistettyään</a:t>
          </a:r>
          <a:endParaRPr lang="en-US"/>
        </a:p>
      </dgm:t>
    </dgm:pt>
    <dgm:pt modelId="{29649BE9-9AFA-46B3-8E15-0EEE8C5E6549}" type="parTrans" cxnId="{81BEE2EB-345B-43A0-B05F-2A68FCD76BEE}">
      <dgm:prSet/>
      <dgm:spPr/>
      <dgm:t>
        <a:bodyPr/>
        <a:lstStyle/>
        <a:p>
          <a:endParaRPr lang="en-US"/>
        </a:p>
      </dgm:t>
    </dgm:pt>
    <dgm:pt modelId="{EEF18602-BD38-4275-8378-2E0C99FE1DF6}" type="sibTrans" cxnId="{81BEE2EB-345B-43A0-B05F-2A68FCD76BEE}">
      <dgm:prSet/>
      <dgm:spPr/>
      <dgm:t>
        <a:bodyPr/>
        <a:lstStyle/>
        <a:p>
          <a:endParaRPr lang="en-US"/>
        </a:p>
      </dgm:t>
    </dgm:pt>
    <dgm:pt modelId="{52476D7D-0F7A-4F4E-B608-25A2691B4598}">
      <dgm:prSet/>
      <dgm:spPr/>
      <dgm:t>
        <a:bodyPr/>
        <a:lstStyle/>
        <a:p>
          <a:r>
            <a:rPr lang="fi-FI"/>
            <a:t>Tekninen hallinta, aseptiikka, dialyysireitti, hoitotarvikkeet </a:t>
          </a:r>
          <a:endParaRPr lang="en-US"/>
        </a:p>
      </dgm:t>
    </dgm:pt>
    <dgm:pt modelId="{A054E254-9DD5-4E01-BB61-DDDC3178A3CC}" type="parTrans" cxnId="{5861FC9E-148C-4B50-9D7F-F83224F691CF}">
      <dgm:prSet/>
      <dgm:spPr/>
      <dgm:t>
        <a:bodyPr/>
        <a:lstStyle/>
        <a:p>
          <a:endParaRPr lang="en-US"/>
        </a:p>
      </dgm:t>
    </dgm:pt>
    <dgm:pt modelId="{4ADFAA2A-CD8D-4F70-82F5-9660C54B8633}" type="sibTrans" cxnId="{5861FC9E-148C-4B50-9D7F-F83224F691CF}">
      <dgm:prSet/>
      <dgm:spPr/>
      <dgm:t>
        <a:bodyPr/>
        <a:lstStyle/>
        <a:p>
          <a:endParaRPr lang="en-US"/>
        </a:p>
      </dgm:t>
    </dgm:pt>
    <dgm:pt modelId="{5BB1F4E6-90E5-481A-86F9-4BB0AB62D5E8}">
      <dgm:prSet/>
      <dgm:spPr/>
      <dgm:t>
        <a:bodyPr/>
        <a:lstStyle/>
        <a:p>
          <a:r>
            <a:rPr lang="fi-FI"/>
            <a:t>Ruokavalio, lääkehoito</a:t>
          </a:r>
          <a:endParaRPr lang="en-US"/>
        </a:p>
      </dgm:t>
    </dgm:pt>
    <dgm:pt modelId="{8155AFE2-FA70-49AA-A111-A93734589C95}" type="parTrans" cxnId="{EF8EAE24-746C-4BC5-BC59-CD7BE3BA598F}">
      <dgm:prSet/>
      <dgm:spPr/>
      <dgm:t>
        <a:bodyPr/>
        <a:lstStyle/>
        <a:p>
          <a:endParaRPr lang="en-US"/>
        </a:p>
      </dgm:t>
    </dgm:pt>
    <dgm:pt modelId="{F0DB1E7F-23D7-4F12-A67D-7422E3ABA43B}" type="sibTrans" cxnId="{EF8EAE24-746C-4BC5-BC59-CD7BE3BA598F}">
      <dgm:prSet/>
      <dgm:spPr/>
      <dgm:t>
        <a:bodyPr/>
        <a:lstStyle/>
        <a:p>
          <a:endParaRPr lang="en-US"/>
        </a:p>
      </dgm:t>
    </dgm:pt>
    <dgm:pt modelId="{FBA973B3-8989-40BB-9671-360369B7614D}">
      <dgm:prSet/>
      <dgm:spPr/>
      <dgm:t>
        <a:bodyPr/>
        <a:lstStyle/>
        <a:p>
          <a:r>
            <a:rPr lang="fi-FI"/>
            <a:t>Myös perussairauden esim diabeteksen omahoito</a:t>
          </a:r>
          <a:endParaRPr lang="en-US"/>
        </a:p>
      </dgm:t>
    </dgm:pt>
    <dgm:pt modelId="{632EB98A-EB53-48ED-8F90-68354DD65DEC}" type="parTrans" cxnId="{26919DBB-FEC3-43AE-AFAE-65BC50DBCA5A}">
      <dgm:prSet/>
      <dgm:spPr/>
      <dgm:t>
        <a:bodyPr/>
        <a:lstStyle/>
        <a:p>
          <a:endParaRPr lang="en-US"/>
        </a:p>
      </dgm:t>
    </dgm:pt>
    <dgm:pt modelId="{CFAB289E-AF37-4B50-A715-1D157BFA603B}" type="sibTrans" cxnId="{26919DBB-FEC3-43AE-AFAE-65BC50DBCA5A}">
      <dgm:prSet/>
      <dgm:spPr/>
      <dgm:t>
        <a:bodyPr/>
        <a:lstStyle/>
        <a:p>
          <a:endParaRPr lang="en-US"/>
        </a:p>
      </dgm:t>
    </dgm:pt>
    <dgm:pt modelId="{BF5C164F-3F35-4072-BAD0-734DE28F5C68}">
      <dgm:prSet/>
      <dgm:spPr/>
      <dgm:t>
        <a:bodyPr/>
        <a:lstStyle/>
        <a:p>
          <a:r>
            <a:rPr lang="fi-FI"/>
            <a:t>Lääkäri määrää hoitoannoksen</a:t>
          </a:r>
          <a:endParaRPr lang="en-US"/>
        </a:p>
      </dgm:t>
    </dgm:pt>
    <dgm:pt modelId="{0A2760E2-C46E-4A99-97E0-F0BADD411F56}" type="parTrans" cxnId="{F3AFEE66-15E8-4B76-A752-14787FAA98F5}">
      <dgm:prSet/>
      <dgm:spPr/>
      <dgm:t>
        <a:bodyPr/>
        <a:lstStyle/>
        <a:p>
          <a:endParaRPr lang="en-US"/>
        </a:p>
      </dgm:t>
    </dgm:pt>
    <dgm:pt modelId="{4F1A2DB8-4947-4453-956D-05558F60681F}" type="sibTrans" cxnId="{F3AFEE66-15E8-4B76-A752-14787FAA98F5}">
      <dgm:prSet/>
      <dgm:spPr/>
      <dgm:t>
        <a:bodyPr/>
        <a:lstStyle/>
        <a:p>
          <a:endParaRPr lang="en-US"/>
        </a:p>
      </dgm:t>
    </dgm:pt>
    <dgm:pt modelId="{86EB17A1-9673-4EC7-B610-B04A9236E1F7}" type="pres">
      <dgm:prSet presAssocID="{25C6F4F8-3BDB-4595-838B-86EB5A5F46C8}" presName="diagram" presStyleCnt="0">
        <dgm:presLayoutVars>
          <dgm:dir/>
          <dgm:resizeHandles val="exact"/>
        </dgm:presLayoutVars>
      </dgm:prSet>
      <dgm:spPr/>
    </dgm:pt>
    <dgm:pt modelId="{BAC18D43-0CD5-4B91-B098-6FAC17A1DF14}" type="pres">
      <dgm:prSet presAssocID="{AE9A7C59-9915-4227-A97F-3F0301CDF4BF}" presName="node" presStyleLbl="node1" presStyleIdx="0" presStyleCnt="6">
        <dgm:presLayoutVars>
          <dgm:bulletEnabled val="1"/>
        </dgm:presLayoutVars>
      </dgm:prSet>
      <dgm:spPr/>
    </dgm:pt>
    <dgm:pt modelId="{983055C8-4294-4A85-BF89-C07AADE51745}" type="pres">
      <dgm:prSet presAssocID="{B81B7D7D-9D2A-4B55-8AD7-635E0B41CD6E}" presName="sibTrans" presStyleCnt="0"/>
      <dgm:spPr/>
    </dgm:pt>
    <dgm:pt modelId="{367D2FB6-2D80-4CAC-86C4-03D69F9163C2}" type="pres">
      <dgm:prSet presAssocID="{C2F5D8BD-1E6A-4A82-A5A5-694492415663}" presName="node" presStyleLbl="node1" presStyleIdx="1" presStyleCnt="6">
        <dgm:presLayoutVars>
          <dgm:bulletEnabled val="1"/>
        </dgm:presLayoutVars>
      </dgm:prSet>
      <dgm:spPr/>
    </dgm:pt>
    <dgm:pt modelId="{24B19497-E35C-4E7A-B449-10078E815FA0}" type="pres">
      <dgm:prSet presAssocID="{EEF18602-BD38-4275-8378-2E0C99FE1DF6}" presName="sibTrans" presStyleCnt="0"/>
      <dgm:spPr/>
    </dgm:pt>
    <dgm:pt modelId="{4804A00E-C809-41FA-9F2C-8F4F7D3FCF43}" type="pres">
      <dgm:prSet presAssocID="{52476D7D-0F7A-4F4E-B608-25A2691B4598}" presName="node" presStyleLbl="node1" presStyleIdx="2" presStyleCnt="6">
        <dgm:presLayoutVars>
          <dgm:bulletEnabled val="1"/>
        </dgm:presLayoutVars>
      </dgm:prSet>
      <dgm:spPr/>
    </dgm:pt>
    <dgm:pt modelId="{484E0D07-A804-4F68-A816-24B3D69B5D23}" type="pres">
      <dgm:prSet presAssocID="{4ADFAA2A-CD8D-4F70-82F5-9660C54B8633}" presName="sibTrans" presStyleCnt="0"/>
      <dgm:spPr/>
    </dgm:pt>
    <dgm:pt modelId="{954C3485-8EFB-4D7F-BA55-7E55465CAF32}" type="pres">
      <dgm:prSet presAssocID="{5BB1F4E6-90E5-481A-86F9-4BB0AB62D5E8}" presName="node" presStyleLbl="node1" presStyleIdx="3" presStyleCnt="6">
        <dgm:presLayoutVars>
          <dgm:bulletEnabled val="1"/>
        </dgm:presLayoutVars>
      </dgm:prSet>
      <dgm:spPr/>
    </dgm:pt>
    <dgm:pt modelId="{24B869FC-925F-4505-BCB4-7A7B659437A8}" type="pres">
      <dgm:prSet presAssocID="{F0DB1E7F-23D7-4F12-A67D-7422E3ABA43B}" presName="sibTrans" presStyleCnt="0"/>
      <dgm:spPr/>
    </dgm:pt>
    <dgm:pt modelId="{1C0FF584-A51D-4414-A19F-942B2C1BE9FF}" type="pres">
      <dgm:prSet presAssocID="{FBA973B3-8989-40BB-9671-360369B7614D}" presName="node" presStyleLbl="node1" presStyleIdx="4" presStyleCnt="6">
        <dgm:presLayoutVars>
          <dgm:bulletEnabled val="1"/>
        </dgm:presLayoutVars>
      </dgm:prSet>
      <dgm:spPr/>
    </dgm:pt>
    <dgm:pt modelId="{63AB12D3-46DC-4D6E-918C-E96A8D4B62C6}" type="pres">
      <dgm:prSet presAssocID="{CFAB289E-AF37-4B50-A715-1D157BFA603B}" presName="sibTrans" presStyleCnt="0"/>
      <dgm:spPr/>
    </dgm:pt>
    <dgm:pt modelId="{BCD56221-7CD9-4FBB-879C-6FE190187AE2}" type="pres">
      <dgm:prSet presAssocID="{BF5C164F-3F35-4072-BAD0-734DE28F5C68}" presName="node" presStyleLbl="node1" presStyleIdx="5" presStyleCnt="6">
        <dgm:presLayoutVars>
          <dgm:bulletEnabled val="1"/>
        </dgm:presLayoutVars>
      </dgm:prSet>
      <dgm:spPr/>
    </dgm:pt>
  </dgm:ptLst>
  <dgm:cxnLst>
    <dgm:cxn modelId="{3DBD8210-3D96-4C91-B56F-DDC44BC601A1}" type="presOf" srcId="{25C6F4F8-3BDB-4595-838B-86EB5A5F46C8}" destId="{86EB17A1-9673-4EC7-B610-B04A9236E1F7}" srcOrd="0" destOrd="0" presId="urn:microsoft.com/office/officeart/2005/8/layout/default"/>
    <dgm:cxn modelId="{EF8EAE24-746C-4BC5-BC59-CD7BE3BA598F}" srcId="{25C6F4F8-3BDB-4595-838B-86EB5A5F46C8}" destId="{5BB1F4E6-90E5-481A-86F9-4BB0AB62D5E8}" srcOrd="3" destOrd="0" parTransId="{8155AFE2-FA70-49AA-A111-A93734589C95}" sibTransId="{F0DB1E7F-23D7-4F12-A67D-7422E3ABA43B}"/>
    <dgm:cxn modelId="{18B82A2A-84D6-4000-8782-D6246159D954}" type="presOf" srcId="{C2F5D8BD-1E6A-4A82-A5A5-694492415663}" destId="{367D2FB6-2D80-4CAC-86C4-03D69F9163C2}" srcOrd="0" destOrd="0" presId="urn:microsoft.com/office/officeart/2005/8/layout/default"/>
    <dgm:cxn modelId="{F3AFEE66-15E8-4B76-A752-14787FAA98F5}" srcId="{25C6F4F8-3BDB-4595-838B-86EB5A5F46C8}" destId="{BF5C164F-3F35-4072-BAD0-734DE28F5C68}" srcOrd="5" destOrd="0" parTransId="{0A2760E2-C46E-4A99-97E0-F0BADD411F56}" sibTransId="{4F1A2DB8-4947-4453-956D-05558F60681F}"/>
    <dgm:cxn modelId="{7018536D-3009-4F29-9FFD-B0A626D880D4}" type="presOf" srcId="{FBA973B3-8989-40BB-9671-360369B7614D}" destId="{1C0FF584-A51D-4414-A19F-942B2C1BE9FF}" srcOrd="0" destOrd="0" presId="urn:microsoft.com/office/officeart/2005/8/layout/default"/>
    <dgm:cxn modelId="{241D9C55-F758-4C5E-8F06-3716632C6FBB}" type="presOf" srcId="{5BB1F4E6-90E5-481A-86F9-4BB0AB62D5E8}" destId="{954C3485-8EFB-4D7F-BA55-7E55465CAF32}" srcOrd="0" destOrd="0" presId="urn:microsoft.com/office/officeart/2005/8/layout/default"/>
    <dgm:cxn modelId="{5861FC9E-148C-4B50-9D7F-F83224F691CF}" srcId="{25C6F4F8-3BDB-4595-838B-86EB5A5F46C8}" destId="{52476D7D-0F7A-4F4E-B608-25A2691B4598}" srcOrd="2" destOrd="0" parTransId="{A054E254-9DD5-4E01-BB61-DDDC3178A3CC}" sibTransId="{4ADFAA2A-CD8D-4F70-82F5-9660C54B8633}"/>
    <dgm:cxn modelId="{26919DBB-FEC3-43AE-AFAE-65BC50DBCA5A}" srcId="{25C6F4F8-3BDB-4595-838B-86EB5A5F46C8}" destId="{FBA973B3-8989-40BB-9671-360369B7614D}" srcOrd="4" destOrd="0" parTransId="{632EB98A-EB53-48ED-8F90-68354DD65DEC}" sibTransId="{CFAB289E-AF37-4B50-A715-1D157BFA603B}"/>
    <dgm:cxn modelId="{52AD2BC8-5BC8-4FE3-8B56-EABEE86D4210}" type="presOf" srcId="{52476D7D-0F7A-4F4E-B608-25A2691B4598}" destId="{4804A00E-C809-41FA-9F2C-8F4F7D3FCF43}" srcOrd="0" destOrd="0" presId="urn:microsoft.com/office/officeart/2005/8/layout/default"/>
    <dgm:cxn modelId="{FF3AD1D1-911F-49C1-9969-1B7DE5C8EA30}" srcId="{25C6F4F8-3BDB-4595-838B-86EB5A5F46C8}" destId="{AE9A7C59-9915-4227-A97F-3F0301CDF4BF}" srcOrd="0" destOrd="0" parTransId="{B4393F6A-D528-4EFB-B1C5-D55941721175}" sibTransId="{B81B7D7D-9D2A-4B55-8AD7-635E0B41CD6E}"/>
    <dgm:cxn modelId="{81BEE2EB-345B-43A0-B05F-2A68FCD76BEE}" srcId="{25C6F4F8-3BDB-4595-838B-86EB5A5F46C8}" destId="{C2F5D8BD-1E6A-4A82-A5A5-694492415663}" srcOrd="1" destOrd="0" parTransId="{29649BE9-9AFA-46B3-8E15-0EEE8C5E6549}" sibTransId="{EEF18602-BD38-4275-8378-2E0C99FE1DF6}"/>
    <dgm:cxn modelId="{28BDC9EC-FE86-494D-AFD6-6151ECD5DE9A}" type="presOf" srcId="{AE9A7C59-9915-4227-A97F-3F0301CDF4BF}" destId="{BAC18D43-0CD5-4B91-B098-6FAC17A1DF14}" srcOrd="0" destOrd="0" presId="urn:microsoft.com/office/officeart/2005/8/layout/default"/>
    <dgm:cxn modelId="{F66A87EE-E785-43A7-9823-3913BAAC40BE}" type="presOf" srcId="{BF5C164F-3F35-4072-BAD0-734DE28F5C68}" destId="{BCD56221-7CD9-4FBB-879C-6FE190187AE2}" srcOrd="0" destOrd="0" presId="urn:microsoft.com/office/officeart/2005/8/layout/default"/>
    <dgm:cxn modelId="{77EA29AA-8F4A-4D4B-8CC5-227ACB6046CC}" type="presParOf" srcId="{86EB17A1-9673-4EC7-B610-B04A9236E1F7}" destId="{BAC18D43-0CD5-4B91-B098-6FAC17A1DF14}" srcOrd="0" destOrd="0" presId="urn:microsoft.com/office/officeart/2005/8/layout/default"/>
    <dgm:cxn modelId="{EB3B2455-D51E-44C8-8DBF-615A7FFD9D9C}" type="presParOf" srcId="{86EB17A1-9673-4EC7-B610-B04A9236E1F7}" destId="{983055C8-4294-4A85-BF89-C07AADE51745}" srcOrd="1" destOrd="0" presId="urn:microsoft.com/office/officeart/2005/8/layout/default"/>
    <dgm:cxn modelId="{A53FF913-8D3D-48B1-BE7E-EB305C7D4295}" type="presParOf" srcId="{86EB17A1-9673-4EC7-B610-B04A9236E1F7}" destId="{367D2FB6-2D80-4CAC-86C4-03D69F9163C2}" srcOrd="2" destOrd="0" presId="urn:microsoft.com/office/officeart/2005/8/layout/default"/>
    <dgm:cxn modelId="{9094420D-F8D3-4A5F-A9F9-A29BC83718FE}" type="presParOf" srcId="{86EB17A1-9673-4EC7-B610-B04A9236E1F7}" destId="{24B19497-E35C-4E7A-B449-10078E815FA0}" srcOrd="3" destOrd="0" presId="urn:microsoft.com/office/officeart/2005/8/layout/default"/>
    <dgm:cxn modelId="{B8F90AB6-2E19-4ABD-9618-3794251E2F50}" type="presParOf" srcId="{86EB17A1-9673-4EC7-B610-B04A9236E1F7}" destId="{4804A00E-C809-41FA-9F2C-8F4F7D3FCF43}" srcOrd="4" destOrd="0" presId="urn:microsoft.com/office/officeart/2005/8/layout/default"/>
    <dgm:cxn modelId="{5E3AA044-77DD-4C9E-A97E-469589B67B22}" type="presParOf" srcId="{86EB17A1-9673-4EC7-B610-B04A9236E1F7}" destId="{484E0D07-A804-4F68-A816-24B3D69B5D23}" srcOrd="5" destOrd="0" presId="urn:microsoft.com/office/officeart/2005/8/layout/default"/>
    <dgm:cxn modelId="{CCF41862-5E65-4500-9BF9-618BFE460C34}" type="presParOf" srcId="{86EB17A1-9673-4EC7-B610-B04A9236E1F7}" destId="{954C3485-8EFB-4D7F-BA55-7E55465CAF32}" srcOrd="6" destOrd="0" presId="urn:microsoft.com/office/officeart/2005/8/layout/default"/>
    <dgm:cxn modelId="{8A20F41C-05DE-4AB8-B818-ADF07EFDC484}" type="presParOf" srcId="{86EB17A1-9673-4EC7-B610-B04A9236E1F7}" destId="{24B869FC-925F-4505-BCB4-7A7B659437A8}" srcOrd="7" destOrd="0" presId="urn:microsoft.com/office/officeart/2005/8/layout/default"/>
    <dgm:cxn modelId="{BAFE2D11-2B7C-444F-9FBD-1F3E8D9104F9}" type="presParOf" srcId="{86EB17A1-9673-4EC7-B610-B04A9236E1F7}" destId="{1C0FF584-A51D-4414-A19F-942B2C1BE9FF}" srcOrd="8" destOrd="0" presId="urn:microsoft.com/office/officeart/2005/8/layout/default"/>
    <dgm:cxn modelId="{06A92F98-2A00-4BF3-939B-48BBB9BB29BE}" type="presParOf" srcId="{86EB17A1-9673-4EC7-B610-B04A9236E1F7}" destId="{63AB12D3-46DC-4D6E-918C-E96A8D4B62C6}" srcOrd="9" destOrd="0" presId="urn:microsoft.com/office/officeart/2005/8/layout/default"/>
    <dgm:cxn modelId="{ACDC1ED4-9697-4764-AB8E-2565B9C132BB}" type="presParOf" srcId="{86EB17A1-9673-4EC7-B610-B04A9236E1F7}" destId="{BCD56221-7CD9-4FBB-879C-6FE190187AE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2FBA03-C961-463F-B384-622D1AECE9D5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9C7F4E64-0548-47BB-B91A-946C5EA0E991}">
      <dgm:prSet/>
      <dgm:spPr/>
      <dgm:t>
        <a:bodyPr/>
        <a:lstStyle/>
        <a:p>
          <a:r>
            <a:rPr lang="fi-FI"/>
            <a:t>Terveysvalmennus on yksi omahoidon tukimuoto</a:t>
          </a:r>
          <a:endParaRPr lang="en-US"/>
        </a:p>
      </dgm:t>
    </dgm:pt>
    <dgm:pt modelId="{50B78D5F-55BB-43C2-9B1F-96A946C5728F}" type="parTrans" cxnId="{05814F96-B1D1-47BD-A208-362BF56019CA}">
      <dgm:prSet/>
      <dgm:spPr/>
      <dgm:t>
        <a:bodyPr/>
        <a:lstStyle/>
        <a:p>
          <a:endParaRPr lang="en-US"/>
        </a:p>
      </dgm:t>
    </dgm:pt>
    <dgm:pt modelId="{6F4C8FA2-DDDD-4785-878E-66D9EEA62DD8}" type="sibTrans" cxnId="{05814F96-B1D1-47BD-A208-362BF56019CA}">
      <dgm:prSet/>
      <dgm:spPr/>
      <dgm:t>
        <a:bodyPr/>
        <a:lstStyle/>
        <a:p>
          <a:endParaRPr lang="en-US"/>
        </a:p>
      </dgm:t>
    </dgm:pt>
    <dgm:pt modelId="{73F72251-3D3A-448A-B4AE-B7C66C3B74FF}">
      <dgm:prSet/>
      <dgm:spPr/>
      <dgm:t>
        <a:bodyPr/>
        <a:lstStyle/>
        <a:p>
          <a:r>
            <a:rPr lang="fi-FI"/>
            <a:t>Hoito-ohjelma räätälöidään potilaan tarpeen ja elämäntilanteen mukaan</a:t>
          </a:r>
          <a:endParaRPr lang="en-US"/>
        </a:p>
      </dgm:t>
    </dgm:pt>
    <dgm:pt modelId="{EBF187C0-F87C-4B58-880F-E0FB51006221}" type="parTrans" cxnId="{43DBD1A4-EAA7-431F-9EB5-1EBA2CE3D08A}">
      <dgm:prSet/>
      <dgm:spPr/>
      <dgm:t>
        <a:bodyPr/>
        <a:lstStyle/>
        <a:p>
          <a:endParaRPr lang="en-US"/>
        </a:p>
      </dgm:t>
    </dgm:pt>
    <dgm:pt modelId="{FDCC0D5E-9525-4F14-A508-E1DF01148BC9}" type="sibTrans" cxnId="{43DBD1A4-EAA7-431F-9EB5-1EBA2CE3D08A}">
      <dgm:prSet/>
      <dgm:spPr/>
      <dgm:t>
        <a:bodyPr/>
        <a:lstStyle/>
        <a:p>
          <a:endParaRPr lang="en-US"/>
        </a:p>
      </dgm:t>
    </dgm:pt>
    <dgm:pt modelId="{E306EA0C-A3D9-4887-9597-9CCCFBB0C33D}">
      <dgm:prSet/>
      <dgm:spPr/>
      <dgm:t>
        <a:bodyPr/>
        <a:lstStyle/>
        <a:p>
          <a:r>
            <a:rPr lang="fi-FI"/>
            <a:t>Potilas on oman arkensa asiantuntija</a:t>
          </a:r>
          <a:endParaRPr lang="en-US"/>
        </a:p>
      </dgm:t>
    </dgm:pt>
    <dgm:pt modelId="{5FD4D729-C0CB-4B07-903F-758C2F450B9B}" type="parTrans" cxnId="{F91515AF-6A5C-4A18-829B-4FF8777600B5}">
      <dgm:prSet/>
      <dgm:spPr/>
      <dgm:t>
        <a:bodyPr/>
        <a:lstStyle/>
        <a:p>
          <a:endParaRPr lang="en-US"/>
        </a:p>
      </dgm:t>
    </dgm:pt>
    <dgm:pt modelId="{9A78D129-2551-4D49-A5DA-CDE45500675E}" type="sibTrans" cxnId="{F91515AF-6A5C-4A18-829B-4FF8777600B5}">
      <dgm:prSet/>
      <dgm:spPr/>
      <dgm:t>
        <a:bodyPr/>
        <a:lstStyle/>
        <a:p>
          <a:endParaRPr lang="en-US"/>
        </a:p>
      </dgm:t>
    </dgm:pt>
    <dgm:pt modelId="{1CD454A6-F9F0-47AD-A211-FC66190673D2}">
      <dgm:prSet/>
      <dgm:spPr/>
      <dgm:t>
        <a:bodyPr/>
        <a:lstStyle/>
        <a:p>
          <a:r>
            <a:rPr lang="fi-FI"/>
            <a:t>Keskeistä potilaan ongelmanratkaisu- ja päätöksentekokyky</a:t>
          </a:r>
          <a:endParaRPr lang="en-US"/>
        </a:p>
      </dgm:t>
    </dgm:pt>
    <dgm:pt modelId="{DBBF8EB3-9581-444B-A800-AA4ECBB183FF}" type="parTrans" cxnId="{BA90DED9-501D-452B-8E39-6E6B86482922}">
      <dgm:prSet/>
      <dgm:spPr/>
      <dgm:t>
        <a:bodyPr/>
        <a:lstStyle/>
        <a:p>
          <a:endParaRPr lang="en-US"/>
        </a:p>
      </dgm:t>
    </dgm:pt>
    <dgm:pt modelId="{E52B3F35-1C1D-4A91-A86A-86169862F49E}" type="sibTrans" cxnId="{BA90DED9-501D-452B-8E39-6E6B86482922}">
      <dgm:prSet/>
      <dgm:spPr/>
      <dgm:t>
        <a:bodyPr/>
        <a:lstStyle/>
        <a:p>
          <a:endParaRPr lang="en-US"/>
        </a:p>
      </dgm:t>
    </dgm:pt>
    <dgm:pt modelId="{283239A9-DCFB-4C3E-A97B-0A7511CA9F57}">
      <dgm:prSet/>
      <dgm:spPr/>
      <dgm:t>
        <a:bodyPr/>
        <a:lstStyle/>
        <a:p>
          <a:r>
            <a:rPr lang="fi-FI"/>
            <a:t>Vastuu ratkaisuista potilaalla</a:t>
          </a:r>
          <a:endParaRPr lang="en-US"/>
        </a:p>
      </dgm:t>
    </dgm:pt>
    <dgm:pt modelId="{24B962D3-6080-4C24-A068-B2F1982E1109}" type="parTrans" cxnId="{4F598A94-1043-4B30-A188-1FC803CA1DB8}">
      <dgm:prSet/>
      <dgm:spPr/>
      <dgm:t>
        <a:bodyPr/>
        <a:lstStyle/>
        <a:p>
          <a:endParaRPr lang="en-US"/>
        </a:p>
      </dgm:t>
    </dgm:pt>
    <dgm:pt modelId="{4D0C0A07-6F6A-4309-93B6-BC4862B15506}" type="sibTrans" cxnId="{4F598A94-1043-4B30-A188-1FC803CA1DB8}">
      <dgm:prSet/>
      <dgm:spPr/>
      <dgm:t>
        <a:bodyPr/>
        <a:lstStyle/>
        <a:p>
          <a:endParaRPr lang="en-US"/>
        </a:p>
      </dgm:t>
    </dgm:pt>
    <dgm:pt modelId="{7DA04907-674E-4D69-BE34-C8F3F5398CDC}">
      <dgm:prSet/>
      <dgm:spPr/>
      <dgm:t>
        <a:bodyPr/>
        <a:lstStyle/>
        <a:p>
          <a:r>
            <a:rPr lang="fi-FI"/>
            <a:t>Vaikuttaa myönteisesti potilaan elämänlaatuun ja sairastamiseen</a:t>
          </a:r>
          <a:endParaRPr lang="en-US"/>
        </a:p>
      </dgm:t>
    </dgm:pt>
    <dgm:pt modelId="{ABD0E749-261D-4EA1-8FC8-C4AB6561DFD4}" type="parTrans" cxnId="{A35EB532-E17A-4954-A863-781AE200EC5E}">
      <dgm:prSet/>
      <dgm:spPr/>
      <dgm:t>
        <a:bodyPr/>
        <a:lstStyle/>
        <a:p>
          <a:endParaRPr lang="en-US"/>
        </a:p>
      </dgm:t>
    </dgm:pt>
    <dgm:pt modelId="{1A2145EF-5EC0-4B65-9EE2-0C116A6B9B64}" type="sibTrans" cxnId="{A35EB532-E17A-4954-A863-781AE200EC5E}">
      <dgm:prSet/>
      <dgm:spPr/>
      <dgm:t>
        <a:bodyPr/>
        <a:lstStyle/>
        <a:p>
          <a:endParaRPr lang="en-US"/>
        </a:p>
      </dgm:t>
    </dgm:pt>
    <dgm:pt modelId="{F460F772-C11F-4BFB-A3A0-8E7D533579B6}">
      <dgm:prSet/>
      <dgm:spPr/>
      <dgm:t>
        <a:bodyPr/>
        <a:lstStyle/>
        <a:p>
          <a:r>
            <a:rPr lang="fi-FI"/>
            <a:t>Vähentää sairaala- ja terveydenhuollon palveluiden tarvetta</a:t>
          </a:r>
          <a:endParaRPr lang="en-US"/>
        </a:p>
      </dgm:t>
    </dgm:pt>
    <dgm:pt modelId="{9C0B5EC7-6E15-4864-A31D-E6A4666557B4}" type="parTrans" cxnId="{CCCD144D-0D07-4A83-AA36-ECB350CD4CCA}">
      <dgm:prSet/>
      <dgm:spPr/>
      <dgm:t>
        <a:bodyPr/>
        <a:lstStyle/>
        <a:p>
          <a:endParaRPr lang="en-US"/>
        </a:p>
      </dgm:t>
    </dgm:pt>
    <dgm:pt modelId="{97E51DA9-1C54-4AD3-ADE9-5132E89CA062}" type="sibTrans" cxnId="{CCCD144D-0D07-4A83-AA36-ECB350CD4CCA}">
      <dgm:prSet/>
      <dgm:spPr/>
      <dgm:t>
        <a:bodyPr/>
        <a:lstStyle/>
        <a:p>
          <a:endParaRPr lang="en-US"/>
        </a:p>
      </dgm:t>
    </dgm:pt>
    <dgm:pt modelId="{2E94056C-B64F-42BF-9819-BF631106EC19}" type="pres">
      <dgm:prSet presAssocID="{012FBA03-C961-463F-B384-622D1AECE9D5}" presName="diagram" presStyleCnt="0">
        <dgm:presLayoutVars>
          <dgm:dir/>
          <dgm:resizeHandles val="exact"/>
        </dgm:presLayoutVars>
      </dgm:prSet>
      <dgm:spPr/>
    </dgm:pt>
    <dgm:pt modelId="{27B1E689-1437-411F-86E4-817E2D9833F6}" type="pres">
      <dgm:prSet presAssocID="{9C7F4E64-0548-47BB-B91A-946C5EA0E991}" presName="node" presStyleLbl="node1" presStyleIdx="0" presStyleCnt="7">
        <dgm:presLayoutVars>
          <dgm:bulletEnabled val="1"/>
        </dgm:presLayoutVars>
      </dgm:prSet>
      <dgm:spPr/>
    </dgm:pt>
    <dgm:pt modelId="{C2782701-A6B0-4288-86DC-E08A61F9804F}" type="pres">
      <dgm:prSet presAssocID="{6F4C8FA2-DDDD-4785-878E-66D9EEA62DD8}" presName="sibTrans" presStyleCnt="0"/>
      <dgm:spPr/>
    </dgm:pt>
    <dgm:pt modelId="{71BF47F3-9A3E-459A-9831-A9F35EF53CE5}" type="pres">
      <dgm:prSet presAssocID="{73F72251-3D3A-448A-B4AE-B7C66C3B74FF}" presName="node" presStyleLbl="node1" presStyleIdx="1" presStyleCnt="7">
        <dgm:presLayoutVars>
          <dgm:bulletEnabled val="1"/>
        </dgm:presLayoutVars>
      </dgm:prSet>
      <dgm:spPr/>
    </dgm:pt>
    <dgm:pt modelId="{6BAD201F-E010-43C3-A8B8-F8F624968682}" type="pres">
      <dgm:prSet presAssocID="{FDCC0D5E-9525-4F14-A508-E1DF01148BC9}" presName="sibTrans" presStyleCnt="0"/>
      <dgm:spPr/>
    </dgm:pt>
    <dgm:pt modelId="{C8C5FBF9-0206-47EE-A8E5-B032ABD43592}" type="pres">
      <dgm:prSet presAssocID="{E306EA0C-A3D9-4887-9597-9CCCFBB0C33D}" presName="node" presStyleLbl="node1" presStyleIdx="2" presStyleCnt="7">
        <dgm:presLayoutVars>
          <dgm:bulletEnabled val="1"/>
        </dgm:presLayoutVars>
      </dgm:prSet>
      <dgm:spPr/>
    </dgm:pt>
    <dgm:pt modelId="{989BAC5A-6FC6-45EA-BF0A-04858D89CCB1}" type="pres">
      <dgm:prSet presAssocID="{9A78D129-2551-4D49-A5DA-CDE45500675E}" presName="sibTrans" presStyleCnt="0"/>
      <dgm:spPr/>
    </dgm:pt>
    <dgm:pt modelId="{38288244-3245-4696-AEDE-1E9E56588DFA}" type="pres">
      <dgm:prSet presAssocID="{1CD454A6-F9F0-47AD-A211-FC66190673D2}" presName="node" presStyleLbl="node1" presStyleIdx="3" presStyleCnt="7">
        <dgm:presLayoutVars>
          <dgm:bulletEnabled val="1"/>
        </dgm:presLayoutVars>
      </dgm:prSet>
      <dgm:spPr/>
    </dgm:pt>
    <dgm:pt modelId="{13D1FDA8-DE9C-4AB4-B41E-7323204F477B}" type="pres">
      <dgm:prSet presAssocID="{E52B3F35-1C1D-4A91-A86A-86169862F49E}" presName="sibTrans" presStyleCnt="0"/>
      <dgm:spPr/>
    </dgm:pt>
    <dgm:pt modelId="{2CA373E1-6BCE-4F78-BF23-4CFF77AAB193}" type="pres">
      <dgm:prSet presAssocID="{283239A9-DCFB-4C3E-A97B-0A7511CA9F57}" presName="node" presStyleLbl="node1" presStyleIdx="4" presStyleCnt="7">
        <dgm:presLayoutVars>
          <dgm:bulletEnabled val="1"/>
        </dgm:presLayoutVars>
      </dgm:prSet>
      <dgm:spPr/>
    </dgm:pt>
    <dgm:pt modelId="{D4072FC7-FEC9-462B-BC87-A857721A4F30}" type="pres">
      <dgm:prSet presAssocID="{4D0C0A07-6F6A-4309-93B6-BC4862B15506}" presName="sibTrans" presStyleCnt="0"/>
      <dgm:spPr/>
    </dgm:pt>
    <dgm:pt modelId="{5DD3A68C-1661-473A-BA6F-98CDCE02198C}" type="pres">
      <dgm:prSet presAssocID="{7DA04907-674E-4D69-BE34-C8F3F5398CDC}" presName="node" presStyleLbl="node1" presStyleIdx="5" presStyleCnt="7">
        <dgm:presLayoutVars>
          <dgm:bulletEnabled val="1"/>
        </dgm:presLayoutVars>
      </dgm:prSet>
      <dgm:spPr/>
    </dgm:pt>
    <dgm:pt modelId="{1D6061E4-A1DE-4CA4-8681-3890324ED33C}" type="pres">
      <dgm:prSet presAssocID="{1A2145EF-5EC0-4B65-9EE2-0C116A6B9B64}" presName="sibTrans" presStyleCnt="0"/>
      <dgm:spPr/>
    </dgm:pt>
    <dgm:pt modelId="{68730EDA-7A39-4F71-9D8E-2CB0E8ECC508}" type="pres">
      <dgm:prSet presAssocID="{F460F772-C11F-4BFB-A3A0-8E7D533579B6}" presName="node" presStyleLbl="node1" presStyleIdx="6" presStyleCnt="7">
        <dgm:presLayoutVars>
          <dgm:bulletEnabled val="1"/>
        </dgm:presLayoutVars>
      </dgm:prSet>
      <dgm:spPr/>
    </dgm:pt>
  </dgm:ptLst>
  <dgm:cxnLst>
    <dgm:cxn modelId="{A35EB532-E17A-4954-A863-781AE200EC5E}" srcId="{012FBA03-C961-463F-B384-622D1AECE9D5}" destId="{7DA04907-674E-4D69-BE34-C8F3F5398CDC}" srcOrd="5" destOrd="0" parTransId="{ABD0E749-261D-4EA1-8FC8-C4AB6561DFD4}" sibTransId="{1A2145EF-5EC0-4B65-9EE2-0C116A6B9B64}"/>
    <dgm:cxn modelId="{0DAA6734-DD08-44BE-9843-FA791A6C5757}" type="presOf" srcId="{73F72251-3D3A-448A-B4AE-B7C66C3B74FF}" destId="{71BF47F3-9A3E-459A-9831-A9F35EF53CE5}" srcOrd="0" destOrd="0" presId="urn:microsoft.com/office/officeart/2005/8/layout/default"/>
    <dgm:cxn modelId="{CCCD144D-0D07-4A83-AA36-ECB350CD4CCA}" srcId="{012FBA03-C961-463F-B384-622D1AECE9D5}" destId="{F460F772-C11F-4BFB-A3A0-8E7D533579B6}" srcOrd="6" destOrd="0" parTransId="{9C0B5EC7-6E15-4864-A31D-E6A4666557B4}" sibTransId="{97E51DA9-1C54-4AD3-ADE9-5132E89CA062}"/>
    <dgm:cxn modelId="{D154C64E-2A1F-430D-AA9E-4FD2278AB465}" type="presOf" srcId="{7DA04907-674E-4D69-BE34-C8F3F5398CDC}" destId="{5DD3A68C-1661-473A-BA6F-98CDCE02198C}" srcOrd="0" destOrd="0" presId="urn:microsoft.com/office/officeart/2005/8/layout/default"/>
    <dgm:cxn modelId="{BAF4728C-83EB-4B04-91D6-3B6965509FE1}" type="presOf" srcId="{E306EA0C-A3D9-4887-9597-9CCCFBB0C33D}" destId="{C8C5FBF9-0206-47EE-A8E5-B032ABD43592}" srcOrd="0" destOrd="0" presId="urn:microsoft.com/office/officeart/2005/8/layout/default"/>
    <dgm:cxn modelId="{1BABD38C-B377-40E2-8B70-9AE33BD7A589}" type="presOf" srcId="{283239A9-DCFB-4C3E-A97B-0A7511CA9F57}" destId="{2CA373E1-6BCE-4F78-BF23-4CFF77AAB193}" srcOrd="0" destOrd="0" presId="urn:microsoft.com/office/officeart/2005/8/layout/default"/>
    <dgm:cxn modelId="{4F598A94-1043-4B30-A188-1FC803CA1DB8}" srcId="{012FBA03-C961-463F-B384-622D1AECE9D5}" destId="{283239A9-DCFB-4C3E-A97B-0A7511CA9F57}" srcOrd="4" destOrd="0" parTransId="{24B962D3-6080-4C24-A068-B2F1982E1109}" sibTransId="{4D0C0A07-6F6A-4309-93B6-BC4862B15506}"/>
    <dgm:cxn modelId="{05814F96-B1D1-47BD-A208-362BF56019CA}" srcId="{012FBA03-C961-463F-B384-622D1AECE9D5}" destId="{9C7F4E64-0548-47BB-B91A-946C5EA0E991}" srcOrd="0" destOrd="0" parTransId="{50B78D5F-55BB-43C2-9B1F-96A946C5728F}" sibTransId="{6F4C8FA2-DDDD-4785-878E-66D9EEA62DD8}"/>
    <dgm:cxn modelId="{43DBD1A4-EAA7-431F-9EB5-1EBA2CE3D08A}" srcId="{012FBA03-C961-463F-B384-622D1AECE9D5}" destId="{73F72251-3D3A-448A-B4AE-B7C66C3B74FF}" srcOrd="1" destOrd="0" parTransId="{EBF187C0-F87C-4B58-880F-E0FB51006221}" sibTransId="{FDCC0D5E-9525-4F14-A508-E1DF01148BC9}"/>
    <dgm:cxn modelId="{F91515AF-6A5C-4A18-829B-4FF8777600B5}" srcId="{012FBA03-C961-463F-B384-622D1AECE9D5}" destId="{E306EA0C-A3D9-4887-9597-9CCCFBB0C33D}" srcOrd="2" destOrd="0" parTransId="{5FD4D729-C0CB-4B07-903F-758C2F450B9B}" sibTransId="{9A78D129-2551-4D49-A5DA-CDE45500675E}"/>
    <dgm:cxn modelId="{4B9164B9-8134-4CE2-825B-78D55D2395FB}" type="presOf" srcId="{9C7F4E64-0548-47BB-B91A-946C5EA0E991}" destId="{27B1E689-1437-411F-86E4-817E2D9833F6}" srcOrd="0" destOrd="0" presId="urn:microsoft.com/office/officeart/2005/8/layout/default"/>
    <dgm:cxn modelId="{D8E1F7CC-F42E-45E6-9A3D-9E9223340D6B}" type="presOf" srcId="{F460F772-C11F-4BFB-A3A0-8E7D533579B6}" destId="{68730EDA-7A39-4F71-9D8E-2CB0E8ECC508}" srcOrd="0" destOrd="0" presId="urn:microsoft.com/office/officeart/2005/8/layout/default"/>
    <dgm:cxn modelId="{BA90DED9-501D-452B-8E39-6E6B86482922}" srcId="{012FBA03-C961-463F-B384-622D1AECE9D5}" destId="{1CD454A6-F9F0-47AD-A211-FC66190673D2}" srcOrd="3" destOrd="0" parTransId="{DBBF8EB3-9581-444B-A800-AA4ECBB183FF}" sibTransId="{E52B3F35-1C1D-4A91-A86A-86169862F49E}"/>
    <dgm:cxn modelId="{4E3FECDA-CDC5-427C-AFE0-2430042C137D}" type="presOf" srcId="{1CD454A6-F9F0-47AD-A211-FC66190673D2}" destId="{38288244-3245-4696-AEDE-1E9E56588DFA}" srcOrd="0" destOrd="0" presId="urn:microsoft.com/office/officeart/2005/8/layout/default"/>
    <dgm:cxn modelId="{5C306DF6-1064-4801-BE8B-18E3C0E4A234}" type="presOf" srcId="{012FBA03-C961-463F-B384-622D1AECE9D5}" destId="{2E94056C-B64F-42BF-9819-BF631106EC19}" srcOrd="0" destOrd="0" presId="urn:microsoft.com/office/officeart/2005/8/layout/default"/>
    <dgm:cxn modelId="{92DF64C9-D4FC-4D49-969A-6412800A9B04}" type="presParOf" srcId="{2E94056C-B64F-42BF-9819-BF631106EC19}" destId="{27B1E689-1437-411F-86E4-817E2D9833F6}" srcOrd="0" destOrd="0" presId="urn:microsoft.com/office/officeart/2005/8/layout/default"/>
    <dgm:cxn modelId="{D4A99C65-CC28-450E-85B1-535ED5FBDE31}" type="presParOf" srcId="{2E94056C-B64F-42BF-9819-BF631106EC19}" destId="{C2782701-A6B0-4288-86DC-E08A61F9804F}" srcOrd="1" destOrd="0" presId="urn:microsoft.com/office/officeart/2005/8/layout/default"/>
    <dgm:cxn modelId="{1CBDBE5C-02D0-4373-91FB-1CF76E6F148E}" type="presParOf" srcId="{2E94056C-B64F-42BF-9819-BF631106EC19}" destId="{71BF47F3-9A3E-459A-9831-A9F35EF53CE5}" srcOrd="2" destOrd="0" presId="urn:microsoft.com/office/officeart/2005/8/layout/default"/>
    <dgm:cxn modelId="{714CA58E-4019-43ED-810D-65B80887B4C8}" type="presParOf" srcId="{2E94056C-B64F-42BF-9819-BF631106EC19}" destId="{6BAD201F-E010-43C3-A8B8-F8F624968682}" srcOrd="3" destOrd="0" presId="urn:microsoft.com/office/officeart/2005/8/layout/default"/>
    <dgm:cxn modelId="{3425D823-B147-4F15-A4FB-935B48AB24E2}" type="presParOf" srcId="{2E94056C-B64F-42BF-9819-BF631106EC19}" destId="{C8C5FBF9-0206-47EE-A8E5-B032ABD43592}" srcOrd="4" destOrd="0" presId="urn:microsoft.com/office/officeart/2005/8/layout/default"/>
    <dgm:cxn modelId="{5F4ABB57-7C95-49E3-8A72-10B8C02B7D88}" type="presParOf" srcId="{2E94056C-B64F-42BF-9819-BF631106EC19}" destId="{989BAC5A-6FC6-45EA-BF0A-04858D89CCB1}" srcOrd="5" destOrd="0" presId="urn:microsoft.com/office/officeart/2005/8/layout/default"/>
    <dgm:cxn modelId="{27291518-AE90-49CF-B6A2-10E298C9E5D3}" type="presParOf" srcId="{2E94056C-B64F-42BF-9819-BF631106EC19}" destId="{38288244-3245-4696-AEDE-1E9E56588DFA}" srcOrd="6" destOrd="0" presId="urn:microsoft.com/office/officeart/2005/8/layout/default"/>
    <dgm:cxn modelId="{D08DEDB2-B17F-425B-A5BA-B821F98813CD}" type="presParOf" srcId="{2E94056C-B64F-42BF-9819-BF631106EC19}" destId="{13D1FDA8-DE9C-4AB4-B41E-7323204F477B}" srcOrd="7" destOrd="0" presId="urn:microsoft.com/office/officeart/2005/8/layout/default"/>
    <dgm:cxn modelId="{8791DCA5-449D-4A88-91EC-8B90BDE89C1A}" type="presParOf" srcId="{2E94056C-B64F-42BF-9819-BF631106EC19}" destId="{2CA373E1-6BCE-4F78-BF23-4CFF77AAB193}" srcOrd="8" destOrd="0" presId="urn:microsoft.com/office/officeart/2005/8/layout/default"/>
    <dgm:cxn modelId="{61BB4F42-5A82-43A4-AD84-51C6EBB0AA2A}" type="presParOf" srcId="{2E94056C-B64F-42BF-9819-BF631106EC19}" destId="{D4072FC7-FEC9-462B-BC87-A857721A4F30}" srcOrd="9" destOrd="0" presId="urn:microsoft.com/office/officeart/2005/8/layout/default"/>
    <dgm:cxn modelId="{E3A702E0-7E1D-458B-A36B-207C7E11BE11}" type="presParOf" srcId="{2E94056C-B64F-42BF-9819-BF631106EC19}" destId="{5DD3A68C-1661-473A-BA6F-98CDCE02198C}" srcOrd="10" destOrd="0" presId="urn:microsoft.com/office/officeart/2005/8/layout/default"/>
    <dgm:cxn modelId="{670CF18B-4115-4E05-AE71-341C0F0084BE}" type="presParOf" srcId="{2E94056C-B64F-42BF-9819-BF631106EC19}" destId="{1D6061E4-A1DE-4CA4-8681-3890324ED33C}" srcOrd="11" destOrd="0" presId="urn:microsoft.com/office/officeart/2005/8/layout/default"/>
    <dgm:cxn modelId="{68440548-BED7-4155-88CD-053E68B5D320}" type="presParOf" srcId="{2E94056C-B64F-42BF-9819-BF631106EC19}" destId="{68730EDA-7A39-4F71-9D8E-2CB0E8ECC508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7C637A4-6107-4DF0-8382-ED2BB4A5FFC8}" type="doc">
      <dgm:prSet loTypeId="urn:microsoft.com/office/officeart/2005/8/layout/matrix3" loCatId="matrix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40CE6853-57B9-451F-92CB-E53002107B00}">
      <dgm:prSet/>
      <dgm:spPr/>
      <dgm:t>
        <a:bodyPr/>
        <a:lstStyle/>
        <a:p>
          <a:r>
            <a:rPr lang="fi-FI"/>
            <a:t>Tuetaan potilasta saavuttamaan munuaissairaudesta huolimatta paras mahdollinen elämänlaatu</a:t>
          </a:r>
          <a:endParaRPr lang="en-US"/>
        </a:p>
      </dgm:t>
    </dgm:pt>
    <dgm:pt modelId="{BCC07AD5-9A1E-4AEE-BCB0-C26971BFD6A4}" type="parTrans" cxnId="{D1540FDD-452F-4769-A79A-ED05E667CFFF}">
      <dgm:prSet/>
      <dgm:spPr/>
      <dgm:t>
        <a:bodyPr/>
        <a:lstStyle/>
        <a:p>
          <a:endParaRPr lang="en-US"/>
        </a:p>
      </dgm:t>
    </dgm:pt>
    <dgm:pt modelId="{DA3B4DB7-D8A3-41A9-AF45-C010D0574B87}" type="sibTrans" cxnId="{D1540FDD-452F-4769-A79A-ED05E667CFFF}">
      <dgm:prSet/>
      <dgm:spPr/>
      <dgm:t>
        <a:bodyPr/>
        <a:lstStyle/>
        <a:p>
          <a:endParaRPr lang="en-US"/>
        </a:p>
      </dgm:t>
    </dgm:pt>
    <dgm:pt modelId="{CC1B5D00-55CA-4E2A-B05A-5BD948069B54}">
      <dgm:prSet/>
      <dgm:spPr/>
      <dgm:t>
        <a:bodyPr/>
        <a:lstStyle/>
        <a:p>
          <a:r>
            <a:rPr lang="fi-FI"/>
            <a:t>Tuetaan potilaan aktiivista oppimista, rakennetaan ”hyvän päälle” eikä ”korjata vikoja”</a:t>
          </a:r>
          <a:endParaRPr lang="en-US"/>
        </a:p>
      </dgm:t>
    </dgm:pt>
    <dgm:pt modelId="{46D9B04E-282D-463C-931F-AD4A1843F5BC}" type="parTrans" cxnId="{35FDCFBB-C950-4F85-836E-BD2953436108}">
      <dgm:prSet/>
      <dgm:spPr/>
      <dgm:t>
        <a:bodyPr/>
        <a:lstStyle/>
        <a:p>
          <a:endParaRPr lang="en-US"/>
        </a:p>
      </dgm:t>
    </dgm:pt>
    <dgm:pt modelId="{5E07F907-66E9-4C44-994E-F6D82F1BE441}" type="sibTrans" cxnId="{35FDCFBB-C950-4F85-836E-BD2953436108}">
      <dgm:prSet/>
      <dgm:spPr/>
      <dgm:t>
        <a:bodyPr/>
        <a:lstStyle/>
        <a:p>
          <a:endParaRPr lang="en-US"/>
        </a:p>
      </dgm:t>
    </dgm:pt>
    <dgm:pt modelId="{0EF010C3-E2F4-4264-A481-84377B044CBF}">
      <dgm:prSet/>
      <dgm:spPr/>
      <dgm:t>
        <a:bodyPr/>
        <a:lstStyle/>
        <a:p>
          <a:r>
            <a:rPr lang="fi-FI"/>
            <a:t>Ohjaus aloitetaan jo predialyysivaiheessa ja sen tulisi olla jatkuvaa</a:t>
          </a:r>
          <a:endParaRPr lang="en-US"/>
        </a:p>
      </dgm:t>
    </dgm:pt>
    <dgm:pt modelId="{0252DF0B-7C87-4997-9212-FD96D8933049}" type="parTrans" cxnId="{435EA74E-434B-4CD4-BE28-7ADE9F7F3719}">
      <dgm:prSet/>
      <dgm:spPr/>
      <dgm:t>
        <a:bodyPr/>
        <a:lstStyle/>
        <a:p>
          <a:endParaRPr lang="en-US"/>
        </a:p>
      </dgm:t>
    </dgm:pt>
    <dgm:pt modelId="{1FB57A63-1A57-4E11-B0F1-5526BA3F7CE0}" type="sibTrans" cxnId="{435EA74E-434B-4CD4-BE28-7ADE9F7F3719}">
      <dgm:prSet/>
      <dgm:spPr/>
      <dgm:t>
        <a:bodyPr/>
        <a:lstStyle/>
        <a:p>
          <a:endParaRPr lang="en-US"/>
        </a:p>
      </dgm:t>
    </dgm:pt>
    <dgm:pt modelId="{EC6BF081-F76D-4D72-AF0A-286AEDFCB42B}">
      <dgm:prSet/>
      <dgm:spPr/>
      <dgm:t>
        <a:bodyPr/>
        <a:lstStyle/>
        <a:p>
          <a:r>
            <a:rPr lang="fi-FI"/>
            <a:t>Asennemuutos-&gt; siirtyminen pois asiantuntijaroolista tasa-arvoiseksi kumppaniksi valmennettavalle</a:t>
          </a:r>
          <a:endParaRPr lang="en-US"/>
        </a:p>
      </dgm:t>
    </dgm:pt>
    <dgm:pt modelId="{163E3A4B-265D-4EC0-9CBE-CA6AC5B138AD}" type="parTrans" cxnId="{D510876D-BFBC-41C4-B1B4-AFA8B67517C3}">
      <dgm:prSet/>
      <dgm:spPr/>
      <dgm:t>
        <a:bodyPr/>
        <a:lstStyle/>
        <a:p>
          <a:endParaRPr lang="en-US"/>
        </a:p>
      </dgm:t>
    </dgm:pt>
    <dgm:pt modelId="{97FF96B8-36AB-4136-9124-2581FD7CEA70}" type="sibTrans" cxnId="{D510876D-BFBC-41C4-B1B4-AFA8B67517C3}">
      <dgm:prSet/>
      <dgm:spPr/>
      <dgm:t>
        <a:bodyPr/>
        <a:lstStyle/>
        <a:p>
          <a:endParaRPr lang="en-US"/>
        </a:p>
      </dgm:t>
    </dgm:pt>
    <dgm:pt modelId="{B3584D1D-8F65-49CE-B46D-FFCA79244359}" type="pres">
      <dgm:prSet presAssocID="{07C637A4-6107-4DF0-8382-ED2BB4A5FFC8}" presName="matrix" presStyleCnt="0">
        <dgm:presLayoutVars>
          <dgm:chMax val="1"/>
          <dgm:dir/>
          <dgm:resizeHandles val="exact"/>
        </dgm:presLayoutVars>
      </dgm:prSet>
      <dgm:spPr/>
    </dgm:pt>
    <dgm:pt modelId="{6FFB8D9B-9FCF-4464-A14B-14874E7BDF4B}" type="pres">
      <dgm:prSet presAssocID="{07C637A4-6107-4DF0-8382-ED2BB4A5FFC8}" presName="diamond" presStyleLbl="bgShp" presStyleIdx="0" presStyleCnt="1"/>
      <dgm:spPr/>
    </dgm:pt>
    <dgm:pt modelId="{BBDB0759-BB43-46F0-995F-D7FE508847A3}" type="pres">
      <dgm:prSet presAssocID="{07C637A4-6107-4DF0-8382-ED2BB4A5FFC8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C886B5DD-991F-4652-82C5-8BEDA4F58EC4}" type="pres">
      <dgm:prSet presAssocID="{07C637A4-6107-4DF0-8382-ED2BB4A5FFC8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091D10E2-E3F7-4438-95B9-02C057093364}" type="pres">
      <dgm:prSet presAssocID="{07C637A4-6107-4DF0-8382-ED2BB4A5FFC8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17B3072D-569A-453D-B34E-EF2EB6B5AA85}" type="pres">
      <dgm:prSet presAssocID="{07C637A4-6107-4DF0-8382-ED2BB4A5FFC8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D510876D-BFBC-41C4-B1B4-AFA8B67517C3}" srcId="{07C637A4-6107-4DF0-8382-ED2BB4A5FFC8}" destId="{EC6BF081-F76D-4D72-AF0A-286AEDFCB42B}" srcOrd="3" destOrd="0" parTransId="{163E3A4B-265D-4EC0-9CBE-CA6AC5B138AD}" sibTransId="{97FF96B8-36AB-4136-9124-2581FD7CEA70}"/>
    <dgm:cxn modelId="{435EA74E-434B-4CD4-BE28-7ADE9F7F3719}" srcId="{07C637A4-6107-4DF0-8382-ED2BB4A5FFC8}" destId="{0EF010C3-E2F4-4264-A481-84377B044CBF}" srcOrd="2" destOrd="0" parTransId="{0252DF0B-7C87-4997-9212-FD96D8933049}" sibTransId="{1FB57A63-1A57-4E11-B0F1-5526BA3F7CE0}"/>
    <dgm:cxn modelId="{2A00BC7F-1746-4B43-817B-B64E4AB4D782}" type="presOf" srcId="{40CE6853-57B9-451F-92CB-E53002107B00}" destId="{BBDB0759-BB43-46F0-995F-D7FE508847A3}" srcOrd="0" destOrd="0" presId="urn:microsoft.com/office/officeart/2005/8/layout/matrix3"/>
    <dgm:cxn modelId="{183859B6-5210-4661-ADDA-A5FE18EABCA1}" type="presOf" srcId="{0EF010C3-E2F4-4264-A481-84377B044CBF}" destId="{091D10E2-E3F7-4438-95B9-02C057093364}" srcOrd="0" destOrd="0" presId="urn:microsoft.com/office/officeart/2005/8/layout/matrix3"/>
    <dgm:cxn modelId="{35FDCFBB-C950-4F85-836E-BD2953436108}" srcId="{07C637A4-6107-4DF0-8382-ED2BB4A5FFC8}" destId="{CC1B5D00-55CA-4E2A-B05A-5BD948069B54}" srcOrd="1" destOrd="0" parTransId="{46D9B04E-282D-463C-931F-AD4A1843F5BC}" sibTransId="{5E07F907-66E9-4C44-994E-F6D82F1BE441}"/>
    <dgm:cxn modelId="{5EE7C0CD-5817-45DC-8A7B-5BAF23DE14B8}" type="presOf" srcId="{07C637A4-6107-4DF0-8382-ED2BB4A5FFC8}" destId="{B3584D1D-8F65-49CE-B46D-FFCA79244359}" srcOrd="0" destOrd="0" presId="urn:microsoft.com/office/officeart/2005/8/layout/matrix3"/>
    <dgm:cxn modelId="{5F3594D9-F44E-4321-BAC7-B172BB0C2172}" type="presOf" srcId="{EC6BF081-F76D-4D72-AF0A-286AEDFCB42B}" destId="{17B3072D-569A-453D-B34E-EF2EB6B5AA85}" srcOrd="0" destOrd="0" presId="urn:microsoft.com/office/officeart/2005/8/layout/matrix3"/>
    <dgm:cxn modelId="{D1540FDD-452F-4769-A79A-ED05E667CFFF}" srcId="{07C637A4-6107-4DF0-8382-ED2BB4A5FFC8}" destId="{40CE6853-57B9-451F-92CB-E53002107B00}" srcOrd="0" destOrd="0" parTransId="{BCC07AD5-9A1E-4AEE-BCB0-C26971BFD6A4}" sibTransId="{DA3B4DB7-D8A3-41A9-AF45-C010D0574B87}"/>
    <dgm:cxn modelId="{502C6DED-C525-4FF8-B65A-B44CF29AF847}" type="presOf" srcId="{CC1B5D00-55CA-4E2A-B05A-5BD948069B54}" destId="{C886B5DD-991F-4652-82C5-8BEDA4F58EC4}" srcOrd="0" destOrd="0" presId="urn:microsoft.com/office/officeart/2005/8/layout/matrix3"/>
    <dgm:cxn modelId="{D683C17D-CC29-46CA-BBDC-DA0754FB7564}" type="presParOf" srcId="{B3584D1D-8F65-49CE-B46D-FFCA79244359}" destId="{6FFB8D9B-9FCF-4464-A14B-14874E7BDF4B}" srcOrd="0" destOrd="0" presId="urn:microsoft.com/office/officeart/2005/8/layout/matrix3"/>
    <dgm:cxn modelId="{C8B2B676-9BC9-4C20-9002-DD0E8C5E571D}" type="presParOf" srcId="{B3584D1D-8F65-49CE-B46D-FFCA79244359}" destId="{BBDB0759-BB43-46F0-995F-D7FE508847A3}" srcOrd="1" destOrd="0" presId="urn:microsoft.com/office/officeart/2005/8/layout/matrix3"/>
    <dgm:cxn modelId="{34CA7B2B-35C2-4828-BCD6-0D052AB22DE6}" type="presParOf" srcId="{B3584D1D-8F65-49CE-B46D-FFCA79244359}" destId="{C886B5DD-991F-4652-82C5-8BEDA4F58EC4}" srcOrd="2" destOrd="0" presId="urn:microsoft.com/office/officeart/2005/8/layout/matrix3"/>
    <dgm:cxn modelId="{672EA84A-F017-4275-8009-ACFFC9FDE645}" type="presParOf" srcId="{B3584D1D-8F65-49CE-B46D-FFCA79244359}" destId="{091D10E2-E3F7-4438-95B9-02C057093364}" srcOrd="3" destOrd="0" presId="urn:microsoft.com/office/officeart/2005/8/layout/matrix3"/>
    <dgm:cxn modelId="{0688535E-099A-4DF6-84B6-B7D5BB09883E}" type="presParOf" srcId="{B3584D1D-8F65-49CE-B46D-FFCA79244359}" destId="{17B3072D-569A-453D-B34E-EF2EB6B5AA8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22EA2A-9941-4FF5-9868-EE2206201CF9}">
      <dsp:nvSpPr>
        <dsp:cNvPr id="0" name=""/>
        <dsp:cNvSpPr/>
      </dsp:nvSpPr>
      <dsp:spPr>
        <a:xfrm>
          <a:off x="47860" y="0"/>
          <a:ext cx="2919761" cy="1167904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34671" rIns="34671" bIns="34671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2600" kern="1200" dirty="0"/>
            <a:t>2019 22% </a:t>
          </a:r>
        </a:p>
      </dsp:txBody>
      <dsp:txXfrm>
        <a:off x="631812" y="0"/>
        <a:ext cx="1751857" cy="1167904"/>
      </dsp:txXfrm>
    </dsp:sp>
    <dsp:sp modelId="{3B951FD6-F76E-4C84-B444-54F92453A4A7}">
      <dsp:nvSpPr>
        <dsp:cNvPr id="0" name=""/>
        <dsp:cNvSpPr/>
      </dsp:nvSpPr>
      <dsp:spPr>
        <a:xfrm>
          <a:off x="2560455" y="27226"/>
          <a:ext cx="2919761" cy="1167904"/>
        </a:xfrm>
        <a:prstGeom prst="chevron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34671" rIns="34671" bIns="34671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2600" kern="1200" dirty="0"/>
            <a:t>TAVOITE 2023 &gt; 30% </a:t>
          </a:r>
        </a:p>
      </dsp:txBody>
      <dsp:txXfrm>
        <a:off x="3144407" y="27226"/>
        <a:ext cx="1751857" cy="1167904"/>
      </dsp:txXfrm>
    </dsp:sp>
    <dsp:sp modelId="{EED1F604-F2C0-4F8A-994A-B7D1BB60E91A}">
      <dsp:nvSpPr>
        <dsp:cNvPr id="0" name=""/>
        <dsp:cNvSpPr/>
      </dsp:nvSpPr>
      <dsp:spPr>
        <a:xfrm>
          <a:off x="5045677" y="0"/>
          <a:ext cx="2919761" cy="1167904"/>
        </a:xfrm>
        <a:prstGeom prst="chevron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34671" rIns="34671" bIns="34671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2600" kern="1200" dirty="0"/>
            <a:t>TAVOITE 2025 &gt;40%</a:t>
          </a:r>
        </a:p>
      </dsp:txBody>
      <dsp:txXfrm>
        <a:off x="5629629" y="0"/>
        <a:ext cx="1751857" cy="11679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C18D43-0CD5-4B91-B098-6FAC17A1DF14}">
      <dsp:nvSpPr>
        <dsp:cNvPr id="0" name=""/>
        <dsp:cNvSpPr/>
      </dsp:nvSpPr>
      <dsp:spPr>
        <a:xfrm>
          <a:off x="0" y="39687"/>
          <a:ext cx="3286125" cy="197167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900" kern="1200"/>
            <a:t>Kotidialyysi on enemmän kuin lääketieteellinen hoito, ”elämäntapa” joka vaatii sitoutumista, riittäviä valmiuksia ja voimavaroja tehdä dialyysiä kotona itsenäisesti</a:t>
          </a:r>
          <a:endParaRPr lang="en-US" sz="1900" kern="1200"/>
        </a:p>
      </dsp:txBody>
      <dsp:txXfrm>
        <a:off x="0" y="39687"/>
        <a:ext cx="3286125" cy="1971675"/>
      </dsp:txXfrm>
    </dsp:sp>
    <dsp:sp modelId="{367D2FB6-2D80-4CAC-86C4-03D69F9163C2}">
      <dsp:nvSpPr>
        <dsp:cNvPr id="0" name=""/>
        <dsp:cNvSpPr/>
      </dsp:nvSpPr>
      <dsp:spPr>
        <a:xfrm>
          <a:off x="3614737" y="39687"/>
          <a:ext cx="3286125" cy="197167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900" kern="1200"/>
            <a:t>Potilas itse toteuttaa pd/hemodialyysihoitoa valmennuksen sisäistettyään</a:t>
          </a:r>
          <a:endParaRPr lang="en-US" sz="1900" kern="1200"/>
        </a:p>
      </dsp:txBody>
      <dsp:txXfrm>
        <a:off x="3614737" y="39687"/>
        <a:ext cx="3286125" cy="1971675"/>
      </dsp:txXfrm>
    </dsp:sp>
    <dsp:sp modelId="{4804A00E-C809-41FA-9F2C-8F4F7D3FCF43}">
      <dsp:nvSpPr>
        <dsp:cNvPr id="0" name=""/>
        <dsp:cNvSpPr/>
      </dsp:nvSpPr>
      <dsp:spPr>
        <a:xfrm>
          <a:off x="7229475" y="39687"/>
          <a:ext cx="3286125" cy="197167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900" kern="1200"/>
            <a:t>Tekninen hallinta, aseptiikka, dialyysireitti, hoitotarvikkeet </a:t>
          </a:r>
          <a:endParaRPr lang="en-US" sz="1900" kern="1200"/>
        </a:p>
      </dsp:txBody>
      <dsp:txXfrm>
        <a:off x="7229475" y="39687"/>
        <a:ext cx="3286125" cy="1971675"/>
      </dsp:txXfrm>
    </dsp:sp>
    <dsp:sp modelId="{954C3485-8EFB-4D7F-BA55-7E55465CAF32}">
      <dsp:nvSpPr>
        <dsp:cNvPr id="0" name=""/>
        <dsp:cNvSpPr/>
      </dsp:nvSpPr>
      <dsp:spPr>
        <a:xfrm>
          <a:off x="0" y="2339975"/>
          <a:ext cx="3286125" cy="197167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900" kern="1200"/>
            <a:t>Ruokavalio, lääkehoito</a:t>
          </a:r>
          <a:endParaRPr lang="en-US" sz="1900" kern="1200"/>
        </a:p>
      </dsp:txBody>
      <dsp:txXfrm>
        <a:off x="0" y="2339975"/>
        <a:ext cx="3286125" cy="1971675"/>
      </dsp:txXfrm>
    </dsp:sp>
    <dsp:sp modelId="{1C0FF584-A51D-4414-A19F-942B2C1BE9FF}">
      <dsp:nvSpPr>
        <dsp:cNvPr id="0" name=""/>
        <dsp:cNvSpPr/>
      </dsp:nvSpPr>
      <dsp:spPr>
        <a:xfrm>
          <a:off x="3614737" y="2339975"/>
          <a:ext cx="3286125" cy="197167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900" kern="1200"/>
            <a:t>Myös perussairauden esim diabeteksen omahoito</a:t>
          </a:r>
          <a:endParaRPr lang="en-US" sz="1900" kern="1200"/>
        </a:p>
      </dsp:txBody>
      <dsp:txXfrm>
        <a:off x="3614737" y="2339975"/>
        <a:ext cx="3286125" cy="1971675"/>
      </dsp:txXfrm>
    </dsp:sp>
    <dsp:sp modelId="{BCD56221-7CD9-4FBB-879C-6FE190187AE2}">
      <dsp:nvSpPr>
        <dsp:cNvPr id="0" name=""/>
        <dsp:cNvSpPr/>
      </dsp:nvSpPr>
      <dsp:spPr>
        <a:xfrm>
          <a:off x="7229475" y="2339975"/>
          <a:ext cx="3286125" cy="197167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900" kern="1200"/>
            <a:t>Lääkäri määrää hoitoannoksen</a:t>
          </a:r>
          <a:endParaRPr lang="en-US" sz="1900" kern="1200"/>
        </a:p>
      </dsp:txBody>
      <dsp:txXfrm>
        <a:off x="7229475" y="2339975"/>
        <a:ext cx="3286125" cy="19716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B1E689-1437-411F-86E4-817E2D9833F6}">
      <dsp:nvSpPr>
        <dsp:cNvPr id="0" name=""/>
        <dsp:cNvSpPr/>
      </dsp:nvSpPr>
      <dsp:spPr>
        <a:xfrm>
          <a:off x="3080" y="587032"/>
          <a:ext cx="2444055" cy="14664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800" kern="1200"/>
            <a:t>Terveysvalmennus on yksi omahoidon tukimuoto</a:t>
          </a:r>
          <a:endParaRPr lang="en-US" sz="1800" kern="1200"/>
        </a:p>
      </dsp:txBody>
      <dsp:txXfrm>
        <a:off x="3080" y="587032"/>
        <a:ext cx="2444055" cy="1466433"/>
      </dsp:txXfrm>
    </dsp:sp>
    <dsp:sp modelId="{71BF47F3-9A3E-459A-9831-A9F35EF53CE5}">
      <dsp:nvSpPr>
        <dsp:cNvPr id="0" name=""/>
        <dsp:cNvSpPr/>
      </dsp:nvSpPr>
      <dsp:spPr>
        <a:xfrm>
          <a:off x="2691541" y="587032"/>
          <a:ext cx="2444055" cy="146643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800" kern="1200"/>
            <a:t>Hoito-ohjelma räätälöidään potilaan tarpeen ja elämäntilanteen mukaan</a:t>
          </a:r>
          <a:endParaRPr lang="en-US" sz="1800" kern="1200"/>
        </a:p>
      </dsp:txBody>
      <dsp:txXfrm>
        <a:off x="2691541" y="587032"/>
        <a:ext cx="2444055" cy="1466433"/>
      </dsp:txXfrm>
    </dsp:sp>
    <dsp:sp modelId="{C8C5FBF9-0206-47EE-A8E5-B032ABD43592}">
      <dsp:nvSpPr>
        <dsp:cNvPr id="0" name=""/>
        <dsp:cNvSpPr/>
      </dsp:nvSpPr>
      <dsp:spPr>
        <a:xfrm>
          <a:off x="5380002" y="587032"/>
          <a:ext cx="2444055" cy="146643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800" kern="1200"/>
            <a:t>Potilas on oman arkensa asiantuntija</a:t>
          </a:r>
          <a:endParaRPr lang="en-US" sz="1800" kern="1200"/>
        </a:p>
      </dsp:txBody>
      <dsp:txXfrm>
        <a:off x="5380002" y="587032"/>
        <a:ext cx="2444055" cy="1466433"/>
      </dsp:txXfrm>
    </dsp:sp>
    <dsp:sp modelId="{38288244-3245-4696-AEDE-1E9E56588DFA}">
      <dsp:nvSpPr>
        <dsp:cNvPr id="0" name=""/>
        <dsp:cNvSpPr/>
      </dsp:nvSpPr>
      <dsp:spPr>
        <a:xfrm>
          <a:off x="8068463" y="587032"/>
          <a:ext cx="2444055" cy="146643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800" kern="1200"/>
            <a:t>Keskeistä potilaan ongelmanratkaisu- ja päätöksentekokyky</a:t>
          </a:r>
          <a:endParaRPr lang="en-US" sz="1800" kern="1200"/>
        </a:p>
      </dsp:txBody>
      <dsp:txXfrm>
        <a:off x="8068463" y="587032"/>
        <a:ext cx="2444055" cy="1466433"/>
      </dsp:txXfrm>
    </dsp:sp>
    <dsp:sp modelId="{2CA373E1-6BCE-4F78-BF23-4CFF77AAB193}">
      <dsp:nvSpPr>
        <dsp:cNvPr id="0" name=""/>
        <dsp:cNvSpPr/>
      </dsp:nvSpPr>
      <dsp:spPr>
        <a:xfrm>
          <a:off x="1347311" y="2297871"/>
          <a:ext cx="2444055" cy="146643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800" kern="1200"/>
            <a:t>Vastuu ratkaisuista potilaalla</a:t>
          </a:r>
          <a:endParaRPr lang="en-US" sz="1800" kern="1200"/>
        </a:p>
      </dsp:txBody>
      <dsp:txXfrm>
        <a:off x="1347311" y="2297871"/>
        <a:ext cx="2444055" cy="1466433"/>
      </dsp:txXfrm>
    </dsp:sp>
    <dsp:sp modelId="{5DD3A68C-1661-473A-BA6F-98CDCE02198C}">
      <dsp:nvSpPr>
        <dsp:cNvPr id="0" name=""/>
        <dsp:cNvSpPr/>
      </dsp:nvSpPr>
      <dsp:spPr>
        <a:xfrm>
          <a:off x="4035772" y="2297871"/>
          <a:ext cx="2444055" cy="14664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800" kern="1200"/>
            <a:t>Vaikuttaa myönteisesti potilaan elämänlaatuun ja sairastamiseen</a:t>
          </a:r>
          <a:endParaRPr lang="en-US" sz="1800" kern="1200"/>
        </a:p>
      </dsp:txBody>
      <dsp:txXfrm>
        <a:off x="4035772" y="2297871"/>
        <a:ext cx="2444055" cy="1466433"/>
      </dsp:txXfrm>
    </dsp:sp>
    <dsp:sp modelId="{68730EDA-7A39-4F71-9D8E-2CB0E8ECC508}">
      <dsp:nvSpPr>
        <dsp:cNvPr id="0" name=""/>
        <dsp:cNvSpPr/>
      </dsp:nvSpPr>
      <dsp:spPr>
        <a:xfrm>
          <a:off x="6724233" y="2297871"/>
          <a:ext cx="2444055" cy="146643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800" kern="1200"/>
            <a:t>Vähentää sairaala- ja terveydenhuollon palveluiden tarvetta</a:t>
          </a:r>
          <a:endParaRPr lang="en-US" sz="1800" kern="1200"/>
        </a:p>
      </dsp:txBody>
      <dsp:txXfrm>
        <a:off x="6724233" y="2297871"/>
        <a:ext cx="2444055" cy="146643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FB8D9B-9FCF-4464-A14B-14874E7BDF4B}">
      <dsp:nvSpPr>
        <dsp:cNvPr id="0" name=""/>
        <dsp:cNvSpPr/>
      </dsp:nvSpPr>
      <dsp:spPr>
        <a:xfrm>
          <a:off x="379476" y="0"/>
          <a:ext cx="5504687" cy="5504687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DB0759-BB43-46F0-995F-D7FE508847A3}">
      <dsp:nvSpPr>
        <dsp:cNvPr id="0" name=""/>
        <dsp:cNvSpPr/>
      </dsp:nvSpPr>
      <dsp:spPr>
        <a:xfrm>
          <a:off x="902421" y="522945"/>
          <a:ext cx="2146828" cy="214682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700" kern="1200"/>
            <a:t>Tuetaan potilasta saavuttamaan munuaissairaudesta huolimatta paras mahdollinen elämänlaatu</a:t>
          </a:r>
          <a:endParaRPr lang="en-US" sz="1700" kern="1200"/>
        </a:p>
      </dsp:txBody>
      <dsp:txXfrm>
        <a:off x="1007221" y="627745"/>
        <a:ext cx="1937228" cy="1937228"/>
      </dsp:txXfrm>
    </dsp:sp>
    <dsp:sp modelId="{C886B5DD-991F-4652-82C5-8BEDA4F58EC4}">
      <dsp:nvSpPr>
        <dsp:cNvPr id="0" name=""/>
        <dsp:cNvSpPr/>
      </dsp:nvSpPr>
      <dsp:spPr>
        <a:xfrm>
          <a:off x="3214390" y="522945"/>
          <a:ext cx="2146828" cy="214682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700" kern="1200"/>
            <a:t>Tuetaan potilaan aktiivista oppimista, rakennetaan ”hyvän päälle” eikä ”korjata vikoja”</a:t>
          </a:r>
          <a:endParaRPr lang="en-US" sz="1700" kern="1200"/>
        </a:p>
      </dsp:txBody>
      <dsp:txXfrm>
        <a:off x="3319190" y="627745"/>
        <a:ext cx="1937228" cy="1937228"/>
      </dsp:txXfrm>
    </dsp:sp>
    <dsp:sp modelId="{091D10E2-E3F7-4438-95B9-02C057093364}">
      <dsp:nvSpPr>
        <dsp:cNvPr id="0" name=""/>
        <dsp:cNvSpPr/>
      </dsp:nvSpPr>
      <dsp:spPr>
        <a:xfrm>
          <a:off x="902421" y="2834914"/>
          <a:ext cx="2146828" cy="214682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700" kern="1200"/>
            <a:t>Ohjaus aloitetaan jo predialyysivaiheessa ja sen tulisi olla jatkuvaa</a:t>
          </a:r>
          <a:endParaRPr lang="en-US" sz="1700" kern="1200"/>
        </a:p>
      </dsp:txBody>
      <dsp:txXfrm>
        <a:off x="1007221" y="2939714"/>
        <a:ext cx="1937228" cy="1937228"/>
      </dsp:txXfrm>
    </dsp:sp>
    <dsp:sp modelId="{17B3072D-569A-453D-B34E-EF2EB6B5AA85}">
      <dsp:nvSpPr>
        <dsp:cNvPr id="0" name=""/>
        <dsp:cNvSpPr/>
      </dsp:nvSpPr>
      <dsp:spPr>
        <a:xfrm>
          <a:off x="3214390" y="2834914"/>
          <a:ext cx="2146828" cy="214682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700" kern="1200"/>
            <a:t>Asennemuutos-&gt; siirtyminen pois asiantuntijaroolista tasa-arvoiseksi kumppaniksi valmennettavalle</a:t>
          </a:r>
          <a:endParaRPr lang="en-US" sz="1700" kern="1200"/>
        </a:p>
      </dsp:txBody>
      <dsp:txXfrm>
        <a:off x="3319190" y="2939714"/>
        <a:ext cx="1937228" cy="19372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8A708E2-661D-4A75-B146-8245711C26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B7ED8B53-572B-4B7F-9945-65A57B0759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9CA934D2-F49A-4F68-B0FF-A7E1FA1C4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917F2-2A0F-4D81-8D80-B0BECF7B2D55}" type="datetimeFigureOut">
              <a:rPr lang="fi-FI" smtClean="0"/>
              <a:t>17.12.2022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A854D72F-BA3E-4C31-8895-8F205F7C9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06D7529C-3C88-4E5A-A6DC-C93F22B9E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4E588-11EA-4DA1-8FA1-518010E4E71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43583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7DFC8AD-0EBD-4838-87A5-BD65CF7B4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Pystysuoran tekstin paikkamerkki 2">
            <a:extLst>
              <a:ext uri="{FF2B5EF4-FFF2-40B4-BE49-F238E27FC236}">
                <a16:creationId xmlns:a16="http://schemas.microsoft.com/office/drawing/2014/main" id="{7F99F223-039F-4767-94DF-AAB20E2800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AFC6EF34-5B04-4D76-9AE1-2934653D3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917F2-2A0F-4D81-8D80-B0BECF7B2D55}" type="datetimeFigureOut">
              <a:rPr lang="fi-FI" smtClean="0"/>
              <a:t>17.12.2022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AB412463-B3C7-4A1F-AD23-B66121B57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5D2F2C3A-4ECE-4855-A3B0-F23959FB7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4E588-11EA-4DA1-8FA1-518010E4E71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0873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>
            <a:extLst>
              <a:ext uri="{FF2B5EF4-FFF2-40B4-BE49-F238E27FC236}">
                <a16:creationId xmlns:a16="http://schemas.microsoft.com/office/drawing/2014/main" id="{29E82219-42A0-4BC7-BABC-9B7F931E52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Pystysuoran tekstin paikkamerkki 2">
            <a:extLst>
              <a:ext uri="{FF2B5EF4-FFF2-40B4-BE49-F238E27FC236}">
                <a16:creationId xmlns:a16="http://schemas.microsoft.com/office/drawing/2014/main" id="{B21CA005-9A50-45A4-8E7A-FDFAF8C8D7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CAC2ABEB-0938-430D-92EA-C8A4B684A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917F2-2A0F-4D81-8D80-B0BECF7B2D55}" type="datetimeFigureOut">
              <a:rPr lang="fi-FI" smtClean="0"/>
              <a:t>17.12.2022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F4E4083E-BD84-424F-B8A5-0E800AD24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29BA8336-26DC-45C1-9F84-2187AD6D7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4E588-11EA-4DA1-8FA1-518010E4E71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56245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0B6BB51-8D42-4992-94FD-AB8090A6F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6688BDB-E27B-4AFC-9FC3-3B5DCCAD7E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4AD3E8A3-3086-4EB4-BE7A-F6AA72A3E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917F2-2A0F-4D81-8D80-B0BECF7B2D55}" type="datetimeFigureOut">
              <a:rPr lang="fi-FI" smtClean="0"/>
              <a:t>17.12.2022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E3EF1EAA-CA76-4222-B7D8-A6472C73A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4F8BCD81-0CE1-4BA7-9C13-B3ACE0511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4E588-11EA-4DA1-8FA1-518010E4E71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57500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D2ABDA9-38FD-4F69-9EB6-8646D7D3A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D55CE96E-06A7-42FA-8D1B-962D1DB221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FE67DCB-38C0-49E3-8AB0-02368AC2B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917F2-2A0F-4D81-8D80-B0BECF7B2D55}" type="datetimeFigureOut">
              <a:rPr lang="fi-FI" smtClean="0"/>
              <a:t>17.12.2022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8312B199-5F75-49B7-91FC-04C760D02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7C3D14A7-2876-47E2-86B8-9A9BA00D6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4E588-11EA-4DA1-8FA1-518010E4E71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63181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5766DFD-BF6E-495F-BF3F-1E62B7C34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8337281-23B3-438B-AA15-021582B3EE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58A1132E-1F07-4D71-9F18-30DD3D71D1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8AE081B6-9F26-47C1-8155-8E75E4A66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917F2-2A0F-4D81-8D80-B0BECF7B2D55}" type="datetimeFigureOut">
              <a:rPr lang="fi-FI" smtClean="0"/>
              <a:t>17.12.2022</a:t>
            </a:fld>
            <a:endParaRPr lang="fi-FI"/>
          </a:p>
        </p:txBody>
      </p:sp>
      <p:sp>
        <p:nvSpPr>
          <p:cNvPr id="6" name="Alatunnisteen paikkamerkki 5">
            <a:extLst>
              <a:ext uri="{FF2B5EF4-FFF2-40B4-BE49-F238E27FC236}">
                <a16:creationId xmlns:a16="http://schemas.microsoft.com/office/drawing/2014/main" id="{55205F7B-A0BE-405C-B4C3-161E513C5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>
            <a:extLst>
              <a:ext uri="{FF2B5EF4-FFF2-40B4-BE49-F238E27FC236}">
                <a16:creationId xmlns:a16="http://schemas.microsoft.com/office/drawing/2014/main" id="{526CBE02-B362-4F10-9D7F-8867EF134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4E588-11EA-4DA1-8FA1-518010E4E71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67663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111A2EE-BC31-4F07-83CF-5A94A6D0D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6AFF07E9-F93A-4365-9BF5-81067985CC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A1D73661-081A-4212-BEFD-F3C6741EB5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74C46FC5-BDFD-49DA-9332-7020615D1E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DF7E3270-6AB8-42F3-88F5-A46138079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BDAAA670-B236-4E52-AE0A-49653CF32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917F2-2A0F-4D81-8D80-B0BECF7B2D55}" type="datetimeFigureOut">
              <a:rPr lang="fi-FI" smtClean="0"/>
              <a:t>17.12.2022</a:t>
            </a:fld>
            <a:endParaRPr lang="fi-FI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CC639F0A-4C50-45CF-843A-A684C5F13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34218711-CD5B-43DD-AC76-F8269F30D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4E588-11EA-4DA1-8FA1-518010E4E71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73780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3DAD67E3-A7B8-4418-9071-B9B82C905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6416B550-43E1-4B14-B2C4-552DA1E08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917F2-2A0F-4D81-8D80-B0BECF7B2D55}" type="datetimeFigureOut">
              <a:rPr lang="fi-FI" smtClean="0"/>
              <a:t>17.12.2022</a:t>
            </a:fld>
            <a:endParaRPr lang="fi-FI"/>
          </a:p>
        </p:txBody>
      </p:sp>
      <p:sp>
        <p:nvSpPr>
          <p:cNvPr id="4" name="Alatunnisteen paikkamerkki 3">
            <a:extLst>
              <a:ext uri="{FF2B5EF4-FFF2-40B4-BE49-F238E27FC236}">
                <a16:creationId xmlns:a16="http://schemas.microsoft.com/office/drawing/2014/main" id="{F416DACF-5526-4209-A7B1-9EF243C4C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5812745F-66A8-4E38-A07F-9E500CF99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4E588-11EA-4DA1-8FA1-518010E4E71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74981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>
            <a:extLst>
              <a:ext uri="{FF2B5EF4-FFF2-40B4-BE49-F238E27FC236}">
                <a16:creationId xmlns:a16="http://schemas.microsoft.com/office/drawing/2014/main" id="{FDD97B7D-F16B-483E-A48E-7B76D61F2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917F2-2A0F-4D81-8D80-B0BECF7B2D55}" type="datetimeFigureOut">
              <a:rPr lang="fi-FI" smtClean="0"/>
              <a:t>17.12.2022</a:t>
            </a:fld>
            <a:endParaRPr lang="fi-FI"/>
          </a:p>
        </p:txBody>
      </p:sp>
      <p:sp>
        <p:nvSpPr>
          <p:cNvPr id="3" name="Alatunnisteen paikkamerkki 2">
            <a:extLst>
              <a:ext uri="{FF2B5EF4-FFF2-40B4-BE49-F238E27FC236}">
                <a16:creationId xmlns:a16="http://schemas.microsoft.com/office/drawing/2014/main" id="{9C3CF6BD-9652-435C-A88B-F1395C58F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5620954E-F679-42A5-93A5-DFB077226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4E588-11EA-4DA1-8FA1-518010E4E71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47630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Kuvateksti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089417C-AA52-44F3-B576-F724C64E9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1CBBA0A3-F1A7-475A-B280-0F5FBDCEDA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E4A6833D-0CFA-4065-BD5C-9290C26F47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09CB3280-60F8-4BF7-85CB-47569917B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917F2-2A0F-4D81-8D80-B0BECF7B2D55}" type="datetimeFigureOut">
              <a:rPr lang="fi-FI" smtClean="0"/>
              <a:t>17.12.2022</a:t>
            </a:fld>
            <a:endParaRPr lang="fi-FI"/>
          </a:p>
        </p:txBody>
      </p:sp>
      <p:sp>
        <p:nvSpPr>
          <p:cNvPr id="6" name="Alatunnisteen paikkamerkki 5">
            <a:extLst>
              <a:ext uri="{FF2B5EF4-FFF2-40B4-BE49-F238E27FC236}">
                <a16:creationId xmlns:a16="http://schemas.microsoft.com/office/drawing/2014/main" id="{65D904FB-F0AC-4800-A54E-3BF05A848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>
            <a:extLst>
              <a:ext uri="{FF2B5EF4-FFF2-40B4-BE49-F238E27FC236}">
                <a16:creationId xmlns:a16="http://schemas.microsoft.com/office/drawing/2014/main" id="{C20E5141-1501-4CEB-A0EA-8CF1F67C0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4E588-11EA-4DA1-8FA1-518010E4E71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97309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uvateksti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FE0CB5E-B6EA-4A07-860C-D3A2B6506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Kuvan paikkamerkki 2">
            <a:extLst>
              <a:ext uri="{FF2B5EF4-FFF2-40B4-BE49-F238E27FC236}">
                <a16:creationId xmlns:a16="http://schemas.microsoft.com/office/drawing/2014/main" id="{30115EC7-DF0A-4842-AAB2-AAD60BFBB6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0C27162B-92E5-4B68-8E10-D747A1C53F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89176EF4-D0A3-449B-8C64-8C64483DC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917F2-2A0F-4D81-8D80-B0BECF7B2D55}" type="datetimeFigureOut">
              <a:rPr lang="fi-FI" smtClean="0"/>
              <a:t>17.12.2022</a:t>
            </a:fld>
            <a:endParaRPr lang="fi-FI"/>
          </a:p>
        </p:txBody>
      </p:sp>
      <p:sp>
        <p:nvSpPr>
          <p:cNvPr id="6" name="Alatunnisteen paikkamerkki 5">
            <a:extLst>
              <a:ext uri="{FF2B5EF4-FFF2-40B4-BE49-F238E27FC236}">
                <a16:creationId xmlns:a16="http://schemas.microsoft.com/office/drawing/2014/main" id="{28611BB7-A623-4893-BAFC-17E972C15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>
            <a:extLst>
              <a:ext uri="{FF2B5EF4-FFF2-40B4-BE49-F238E27FC236}">
                <a16:creationId xmlns:a16="http://schemas.microsoft.com/office/drawing/2014/main" id="{1FA46A13-64EF-4A54-80A5-C12452204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4E588-11EA-4DA1-8FA1-518010E4E71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39756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DD065553-25BA-4749-BDFB-E1DF06050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D8766534-D199-4B05-96BB-AD240DF568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589470DA-F993-470B-B4E9-143C7C3E00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917F2-2A0F-4D81-8D80-B0BECF7B2D55}" type="datetimeFigureOut">
              <a:rPr lang="fi-FI" smtClean="0"/>
              <a:t>17.12.2022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EDA6AAA8-2E3F-460E-BC9A-3D3CBBC4C6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0333E029-B8EC-454F-8675-35C0CA1A8D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A4E588-11EA-4DA1-8FA1-518010E4E71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19920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-julkaisu.fi/sny/ckd-strategia/mobile.html#pid=1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0" name="Rectangle 7">
            <a:extLst>
              <a:ext uri="{FF2B5EF4-FFF2-40B4-BE49-F238E27FC236}">
                <a16:creationId xmlns:a16="http://schemas.microsoft.com/office/drawing/2014/main" id="{12516CFA-65A7-4E78-BAF2-F437E0567C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64583843-30E4-4091-87E1-A4A496510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E0D2D7F-1DF5-4798-9E63-A71E2D1588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028953" y="0"/>
            <a:ext cx="5163047" cy="3153018"/>
            <a:chOff x="6867015" y="-1"/>
            <a:chExt cx="5324985" cy="3251912"/>
          </a:xfrm>
          <a:solidFill>
            <a:schemeClr val="accent5">
              <a:alpha val="10000"/>
            </a:schemeClr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197D003-D6F2-4203-A495-66907856AF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: Shape 13">
              <a:extLst>
                <a:ext uri="{FF2B5EF4-FFF2-40B4-BE49-F238E27FC236}">
                  <a16:creationId xmlns:a16="http://schemas.microsoft.com/office/drawing/2014/main" id="{5D0A62B1-BB9A-43BD-81CD-1400F6A227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FDD9AD5-71EC-4840-9DB9-0EB0E1755F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E37CA3E-8144-4168-9129-6446C79AED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Otsikko 1">
            <a:extLst>
              <a:ext uri="{FF2B5EF4-FFF2-40B4-BE49-F238E27FC236}">
                <a16:creationId xmlns:a16="http://schemas.microsoft.com/office/drawing/2014/main" id="{8AFF848E-5D8F-4DA7-B83D-0EE20CC097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5368" y="2043663"/>
            <a:ext cx="6105194" cy="2031055"/>
          </a:xfrm>
        </p:spPr>
        <p:txBody>
          <a:bodyPr>
            <a:normAutofit fontScale="90000"/>
          </a:bodyPr>
          <a:lstStyle/>
          <a:p>
            <a:r>
              <a:rPr lang="fi-FI" sz="5200" dirty="0">
                <a:solidFill>
                  <a:schemeClr val="tx2"/>
                </a:solidFill>
              </a:rPr>
              <a:t>Kotihoitoihin (PD,HD)valmentaminen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38D4270C-F84C-4B3C-8220-0D242288E5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5368" y="4155103"/>
            <a:ext cx="6105194" cy="682079"/>
          </a:xfrm>
        </p:spPr>
        <p:txBody>
          <a:bodyPr>
            <a:normAutofit fontScale="85000" lnSpcReduction="20000"/>
          </a:bodyPr>
          <a:lstStyle/>
          <a:p>
            <a:r>
              <a:rPr lang="fi-FI" dirty="0" err="1">
                <a:solidFill>
                  <a:schemeClr val="tx2"/>
                </a:solidFill>
              </a:rPr>
              <a:t>Sh,AMK</a:t>
            </a:r>
            <a:r>
              <a:rPr lang="fi-FI" dirty="0">
                <a:solidFill>
                  <a:schemeClr val="tx2"/>
                </a:solidFill>
              </a:rPr>
              <a:t> Kirsi Boman, </a:t>
            </a:r>
            <a:r>
              <a:rPr lang="fi-FI" dirty="0" err="1">
                <a:solidFill>
                  <a:schemeClr val="tx2"/>
                </a:solidFill>
              </a:rPr>
              <a:t>KYS,nefrologia</a:t>
            </a:r>
            <a:endParaRPr lang="fi-FI" dirty="0">
              <a:solidFill>
                <a:schemeClr val="tx2"/>
              </a:solidFill>
            </a:endParaRPr>
          </a:p>
          <a:p>
            <a:r>
              <a:rPr lang="fi-FI" dirty="0">
                <a:solidFill>
                  <a:schemeClr val="tx2"/>
                </a:solidFill>
              </a:rPr>
              <a:t>Musa-päivät 24.11.2022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7D4F600-F737-4482-BC99-1E1FFC8263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 flipH="1">
            <a:off x="-305" y="4146310"/>
            <a:ext cx="3142400" cy="2716805"/>
            <a:chOff x="-305" y="-4155"/>
            <a:chExt cx="2514948" cy="2174333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87C2CB5-E3D4-4345-A7B4-6F0039A6A1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CB1D1D5-E255-4B0E-A7F5-DB2BE5A8D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95D61F8-0B49-44AD-956A-8EE58ECE66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C645CD3-4985-451E-8683-6C671E1781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07653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D659C81-A974-4B71-AF1F-F9811E741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Valmennusjakso </a:t>
            </a:r>
            <a:r>
              <a:rPr lang="fi-FI" dirty="0" err="1"/>
              <a:t>KYSillä</a:t>
            </a:r>
            <a:endParaRPr lang="fi-FI" dirty="0"/>
          </a:p>
        </p:txBody>
      </p:sp>
      <p:graphicFrame>
        <p:nvGraphicFramePr>
          <p:cNvPr id="4" name="Taulukko 4">
            <a:extLst>
              <a:ext uri="{FF2B5EF4-FFF2-40B4-BE49-F238E27FC236}">
                <a16:creationId xmlns:a16="http://schemas.microsoft.com/office/drawing/2014/main" id="{03005711-6D08-44E3-B152-A18B14812D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185600"/>
              </p:ext>
            </p:extLst>
          </p:nvPr>
        </p:nvGraphicFramePr>
        <p:xfrm>
          <a:off x="726882" y="1606164"/>
          <a:ext cx="10515600" cy="43804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3239397044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1179607505"/>
                    </a:ext>
                  </a:extLst>
                </a:gridCol>
              </a:tblGrid>
              <a:tr h="997164">
                <a:tc>
                  <a:txBody>
                    <a:bodyPr/>
                    <a:lstStyle/>
                    <a:p>
                      <a:r>
                        <a:rPr lang="fi-FI" dirty="0"/>
                        <a:t>PD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/>
                        <a:t>HD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6018302"/>
                  </a:ext>
                </a:extLst>
              </a:tr>
              <a:tr h="3177270">
                <a:tc>
                  <a:txBody>
                    <a:bodyPr/>
                    <a:lstStyle/>
                    <a:p>
                      <a:r>
                        <a:rPr lang="fi-FI" dirty="0"/>
                        <a:t>-    </a:t>
                      </a:r>
                      <a:r>
                        <a:rPr lang="fi-FI" dirty="0" err="1"/>
                        <a:t>presternaali</a:t>
                      </a:r>
                      <a:r>
                        <a:rPr lang="fi-FI" dirty="0"/>
                        <a:t> tai perinteinen katetri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i-FI" dirty="0"/>
                        <a:t>Valmennusjakso katetrin laiton jälkeen n kuukauden kuluttua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i-FI" dirty="0"/>
                        <a:t>Hoitajakäynnit 1-2 viikon välein ennen valmennusjaksoa-&gt;</a:t>
                      </a:r>
                      <a:r>
                        <a:rPr lang="fi-FI" dirty="0" err="1"/>
                        <a:t>aseptiikka,käsidesin</a:t>
                      </a:r>
                      <a:r>
                        <a:rPr lang="fi-FI" dirty="0"/>
                        <a:t> käyttö, katetrin juuren hoito, nostorajoitus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i-FI" dirty="0"/>
                        <a:t>Vatsan toiminta, ummetuksen välttäminen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i-FI" dirty="0"/>
                        <a:t>B-todistus, lähete hoitotarvikejakeluun yms.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i-FI" dirty="0"/>
                        <a:t>Valmennusjakso 1-2 viikkoa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i-FI" dirty="0"/>
                        <a:t>Ensin opetellaan CAPD, CAPD n 2 viikkoa kotona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i-FI" dirty="0"/>
                        <a:t>APD-valmennus, hoitajan kotikäynti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fi-FI" dirty="0"/>
                        <a:t>Fisteli tehty vähintään 1 kk aiemmin, ultraäänen käyttö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i-FI" dirty="0"/>
                        <a:t>Tunneloitu kaulakatetri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i-FI" dirty="0"/>
                        <a:t>Valmennusjakson kesto n 3 viikosta 3 kuukauteen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i-FI" dirty="0"/>
                        <a:t>Kodin muutostyöt (tarvittaessa), sairaalainsinöörin kotikäynti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i-FI" dirty="0"/>
                        <a:t>Laitteen ja hoitotarvikkeiden tilauskäytännöt, osa tilauksista KHD-hoitajan kautta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i-FI" dirty="0"/>
                        <a:t>Potilas tekee valmennusjakson viimeisellä viikolla hemodialyysihoidot täysin itsenäisesti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i-FI" dirty="0"/>
                        <a:t>Hoitajan kotikäynti, HD-hoito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fi-FI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59199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9686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F847C0C5-A13D-4DB2-A173-4954657E2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			Tuki käytännössä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CBEB052F-044D-4C5C-ADC8-AF7118A58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/>
              <a:t>Kotidialyysihoitajan saa kiinni ma-pe 8-14, myös viikonloppuisin dialyysi auki</a:t>
            </a:r>
          </a:p>
          <a:p>
            <a:r>
              <a:rPr lang="fi-FI" dirty="0"/>
              <a:t>Laitefirman tarjoama tekninen tuki </a:t>
            </a:r>
          </a:p>
          <a:p>
            <a:r>
              <a:rPr lang="fi-FI" dirty="0"/>
              <a:t>Etäyhteydet hoitolaitteeseen (PD)</a:t>
            </a:r>
          </a:p>
          <a:p>
            <a:r>
              <a:rPr lang="fi-FI" dirty="0"/>
              <a:t>Kontrollikäynnille varattu aikaa 1h</a:t>
            </a:r>
          </a:p>
          <a:p>
            <a:r>
              <a:rPr lang="fi-FI" dirty="0"/>
              <a:t>Kontrollikäynnin yhteydessä mahdollista tehdä HD-hoito, CAPD</a:t>
            </a:r>
          </a:p>
          <a:p>
            <a:r>
              <a:rPr lang="fi-FI" dirty="0"/>
              <a:t>Hoitajavastaanotot tarpeen mukaan</a:t>
            </a:r>
          </a:p>
          <a:p>
            <a:r>
              <a:rPr lang="fi-FI" dirty="0" err="1"/>
              <a:t>Munuais-ja</a:t>
            </a:r>
            <a:r>
              <a:rPr lang="fi-FI" dirty="0"/>
              <a:t> maksaliitto, kurssit yhdistystoiminta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5353173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9EC35F3B-2505-41C3-9A1D-1C6E17B69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			Tuki käytännössä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C643C56C-0E11-4C14-B2A9-607752C702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/>
              <a:t>Vertaistuki</a:t>
            </a:r>
          </a:p>
          <a:p>
            <a:r>
              <a:rPr lang="fi-FI" dirty="0"/>
              <a:t>Ongelmatilanteet (</a:t>
            </a:r>
            <a:r>
              <a:rPr lang="fi-FI" dirty="0" err="1"/>
              <a:t>peritoniitti</a:t>
            </a:r>
            <a:r>
              <a:rPr lang="fi-FI" dirty="0"/>
              <a:t>, pistovaikeudet yms.)</a:t>
            </a:r>
          </a:p>
          <a:p>
            <a:r>
              <a:rPr lang="fi-FI" dirty="0"/>
              <a:t>Tuen tarve voi olla siis tiedollista, konkreettista, sosiaalista tai henkistä</a:t>
            </a:r>
          </a:p>
          <a:p>
            <a:r>
              <a:rPr lang="fi-FI" dirty="0"/>
              <a:t>Tarvittaessa sosiaalityöntekijän, ravitsemusterapeutin, fysioterapeutin palvelut yms.</a:t>
            </a:r>
          </a:p>
          <a:p>
            <a:r>
              <a:rPr lang="fi-FI" dirty="0"/>
              <a:t>Älä jätä potilasta yksin hoitonsa kanssa</a:t>
            </a:r>
          </a:p>
        </p:txBody>
      </p:sp>
    </p:spTree>
    <p:extLst>
      <p:ext uri="{BB962C8B-B14F-4D97-AF65-F5344CB8AC3E}">
        <p14:creationId xmlns:p14="http://schemas.microsoft.com/office/powerpoint/2010/main" val="42167320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32C83978-8919-4B4E-8139-3929D857B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				Tuki käytännössä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A138B1A4-B7F3-4A1C-A85F-4828F61FC1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Ole potilaan puolella ja ole luottamuksen arvoinen</a:t>
            </a:r>
          </a:p>
          <a:p>
            <a:r>
              <a:rPr lang="fi-FI" dirty="0"/>
              <a:t>Tue ja kannusta myös läheistä, omaista</a:t>
            </a:r>
          </a:p>
          <a:p>
            <a:r>
              <a:rPr lang="fi-FI" dirty="0"/>
              <a:t>Toivon ylläpitäminen</a:t>
            </a:r>
          </a:p>
          <a:p>
            <a:r>
              <a:rPr lang="fi-FI" dirty="0"/>
              <a:t>Kysy hoitoväsymyksestä</a:t>
            </a:r>
          </a:p>
          <a:p>
            <a:r>
              <a:rPr lang="fi-FI" dirty="0"/>
              <a:t>Keskeinen työväline on oma persoona</a:t>
            </a:r>
          </a:p>
          <a:p>
            <a:r>
              <a:rPr lang="fi-FI" dirty="0"/>
              <a:t>Oletko itse </a:t>
            </a:r>
            <a:r>
              <a:rPr lang="fi-FI" dirty="0" err="1"/>
              <a:t>voimaantunut</a:t>
            </a:r>
            <a:r>
              <a:rPr lang="fi-FI" dirty="0"/>
              <a:t> voimaannuttamaan potilasta?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45019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B93D0ECC-255E-467B-9DCC-863491052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			KYS potilasesimerkkejä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F0F554E-CD96-40BA-B7AD-7C3B348C6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Avusteinen APD tai CAPD potilaan elämäntilanteen mukaan, avustaja puoliso, kotihoito</a:t>
            </a:r>
          </a:p>
          <a:p>
            <a:r>
              <a:rPr lang="fi-FI" dirty="0"/>
              <a:t>Laitefirman koulutustuki, joskus kotiutumiset jatkohoitoon nopeita</a:t>
            </a:r>
          </a:p>
          <a:p>
            <a:r>
              <a:rPr lang="fi-FI" dirty="0"/>
              <a:t>73-vuotias mies, munuaisyöpä</a:t>
            </a:r>
          </a:p>
          <a:p>
            <a:r>
              <a:rPr lang="fi-FI" dirty="0"/>
              <a:t>Kotidialyysiä vuodesta 2015, ensin APD</a:t>
            </a:r>
          </a:p>
          <a:p>
            <a:r>
              <a:rPr lang="fi-FI" dirty="0"/>
              <a:t>9/16 tunneloitu kaulakatetri, aloitettiin KHD-valmennus </a:t>
            </a:r>
            <a:r>
              <a:rPr lang="fi-FI" dirty="0" err="1"/>
              <a:t>NxStagella</a:t>
            </a:r>
            <a:endParaRPr lang="fi-FI" dirty="0"/>
          </a:p>
          <a:p>
            <a:r>
              <a:rPr lang="fi-FI" dirty="0"/>
              <a:t>Pisto-opetus 1/17, kotiutui 2/17</a:t>
            </a:r>
          </a:p>
        </p:txBody>
      </p:sp>
    </p:spTree>
    <p:extLst>
      <p:ext uri="{BB962C8B-B14F-4D97-AF65-F5344CB8AC3E}">
        <p14:creationId xmlns:p14="http://schemas.microsoft.com/office/powerpoint/2010/main" val="17519412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E0DAA99A-4119-4B77-939F-6299F7096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			KYS potilasesimerkkejä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569676B2-A066-46CD-92B6-18528D1A98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12/20 potilas kokee voimavarojensa heikentyneen etenevän sairauden vuoksi</a:t>
            </a:r>
          </a:p>
          <a:p>
            <a:r>
              <a:rPr lang="fi-FI" dirty="0"/>
              <a:t>1/21 </a:t>
            </a:r>
            <a:r>
              <a:rPr lang="fi-FI" dirty="0" err="1"/>
              <a:t>NxStage</a:t>
            </a:r>
            <a:r>
              <a:rPr lang="fi-FI" dirty="0"/>
              <a:t> ja potilaan hoidot siirtyvät terveyskeskukseen</a:t>
            </a:r>
          </a:p>
          <a:p>
            <a:r>
              <a:rPr lang="fi-FI" dirty="0" err="1"/>
              <a:t>Tk:ssa</a:t>
            </a:r>
            <a:r>
              <a:rPr lang="fi-FI" dirty="0"/>
              <a:t> kokemusta 2 potilaan hoidosta </a:t>
            </a:r>
            <a:r>
              <a:rPr lang="fi-FI" dirty="0" err="1"/>
              <a:t>NxStagessa</a:t>
            </a:r>
            <a:endParaRPr lang="fi-FI" dirty="0"/>
          </a:p>
          <a:p>
            <a:r>
              <a:rPr lang="fi-FI" dirty="0" err="1"/>
              <a:t>Tk</a:t>
            </a:r>
            <a:r>
              <a:rPr lang="fi-FI" dirty="0"/>
              <a:t> hoitajien uudelleenkoulutus KHD-hoitajan ja laitefirman toimesta</a:t>
            </a:r>
          </a:p>
          <a:p>
            <a:r>
              <a:rPr lang="fi-FI" dirty="0" err="1"/>
              <a:t>Tk</a:t>
            </a:r>
            <a:r>
              <a:rPr lang="fi-FI" dirty="0"/>
              <a:t> huolehtii laitteeseen liittyvät asiat, potilas itse kanyloi</a:t>
            </a:r>
          </a:p>
          <a:p>
            <a:r>
              <a:rPr lang="fi-FI" dirty="0"/>
              <a:t>Hoidon päävastuu KYS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51083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ontent Placeholder 7">
            <a:extLst>
              <a:ext uri="{FF2B5EF4-FFF2-40B4-BE49-F238E27FC236}">
                <a16:creationId xmlns:a16="http://schemas.microsoft.com/office/drawing/2014/main" id="{60530B02-9F23-81E9-D161-9E816B78E5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80" y="2405067"/>
            <a:ext cx="6002110" cy="37290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/>
              <a:t>48-v, DM1 vuodesta 1986</a:t>
            </a:r>
          </a:p>
          <a:p>
            <a:pPr marL="0" indent="0">
              <a:buNone/>
            </a:pPr>
            <a:r>
              <a:rPr lang="en-US" sz="2000"/>
              <a:t>Vasen silmä sokea, oikeassa heikko näkö</a:t>
            </a:r>
          </a:p>
          <a:p>
            <a:pPr marL="0" indent="0">
              <a:buNone/>
            </a:pPr>
            <a:r>
              <a:rPr lang="en-US" sz="2000"/>
              <a:t>Silmäsairauden aiheuttama pysyvä haitta-aste 85%, potilas on vaikeavammainen näkönsä puolesta</a:t>
            </a:r>
          </a:p>
          <a:p>
            <a:pPr marL="0" indent="0">
              <a:buNone/>
            </a:pPr>
            <a:r>
              <a:rPr lang="en-US" sz="2000"/>
              <a:t>Lähihoitaja,lukiessa käytössä lukutelevisio</a:t>
            </a:r>
          </a:p>
          <a:p>
            <a:pPr marL="0" indent="0">
              <a:buNone/>
            </a:pPr>
            <a:r>
              <a:rPr lang="en-US" sz="2000"/>
              <a:t>Potilaalla vahva motivaatio kotihoitoihin prevaiheesta lähtien</a:t>
            </a:r>
          </a:p>
          <a:p>
            <a:pPr marL="0" indent="0">
              <a:buNone/>
            </a:pPr>
            <a:r>
              <a:rPr lang="en-US" sz="2000"/>
              <a:t>Fisteli tehty 10/16</a:t>
            </a:r>
          </a:p>
          <a:p>
            <a:pPr marL="0" indent="0">
              <a:buNone/>
            </a:pPr>
            <a:r>
              <a:rPr lang="en-US" sz="2000"/>
              <a:t>KHD-valmennus alkaa 2/18-&gt; kotiutus 5/18</a:t>
            </a:r>
          </a:p>
          <a:p>
            <a:pPr marL="0" indent="0">
              <a:buNone/>
            </a:pPr>
            <a:endParaRPr lang="en-US" sz="2000"/>
          </a:p>
        </p:txBody>
      </p:sp>
      <p:pic>
        <p:nvPicPr>
          <p:cNvPr id="4" name="Sisällön paikkamerkki 3">
            <a:extLst>
              <a:ext uri="{FF2B5EF4-FFF2-40B4-BE49-F238E27FC236}">
                <a16:creationId xmlns:a16="http://schemas.microsoft.com/office/drawing/2014/main" id="{521268B2-4608-4198-9CA6-D7C1166726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56" r="28345"/>
          <a:stretch/>
        </p:blipFill>
        <p:spPr>
          <a:xfrm>
            <a:off x="7199440" y="10"/>
            <a:ext cx="4992560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346192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460B29C-79F1-4FE0-8E44-344DEA502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Lähteet</a:t>
            </a:r>
          </a:p>
        </p:txBody>
      </p:sp>
      <p:sp>
        <p:nvSpPr>
          <p:cNvPr id="3" name="Tekstiruutu 2">
            <a:extLst>
              <a:ext uri="{FF2B5EF4-FFF2-40B4-BE49-F238E27FC236}">
                <a16:creationId xmlns:a16="http://schemas.microsoft.com/office/drawing/2014/main" id="{C02EBC4F-550D-4162-9E3E-30829B738598}"/>
              </a:ext>
            </a:extLst>
          </p:cNvPr>
          <p:cNvSpPr txBox="1"/>
          <p:nvPr/>
        </p:nvSpPr>
        <p:spPr>
          <a:xfrm>
            <a:off x="564543" y="2234317"/>
            <a:ext cx="10416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fi-FI" dirty="0"/>
              <a:t>Routasalo, Pirkko., Pitkälä, Kaisu. Omahoidon </a:t>
            </a:r>
            <a:r>
              <a:rPr lang="fi-FI" dirty="0" err="1"/>
              <a:t>tukeminen;opas</a:t>
            </a:r>
            <a:r>
              <a:rPr lang="fi-FI" dirty="0"/>
              <a:t> terveydenhuollon ammattihenkilöille 2009. Kustantaja Duodecim.</a:t>
            </a:r>
          </a:p>
          <a:p>
            <a:pPr marL="342900" indent="-342900">
              <a:buAutoNum type="arabicPeriod"/>
            </a:pPr>
            <a:r>
              <a:rPr lang="fi-FI" dirty="0"/>
              <a:t>Suomen </a:t>
            </a:r>
            <a:r>
              <a:rPr lang="fi-FI" dirty="0" err="1"/>
              <a:t>Nefrologiyhdistys</a:t>
            </a:r>
            <a:r>
              <a:rPr lang="fi-FI" dirty="0"/>
              <a:t> 2021. Vaikean kroonisen munuaistaudin hoidon ohjaus. Suomen strategia. </a:t>
            </a:r>
            <a:r>
              <a:rPr lang="fi-FI" dirty="0" err="1"/>
              <a:t>Saatavissa:</a:t>
            </a:r>
            <a:r>
              <a:rPr lang="fi-FI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SNY</a:t>
            </a:r>
            <a:r>
              <a:rPr lang="fi-FI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CKD-strategia (e-julkaisu.fi)</a:t>
            </a:r>
            <a:endParaRPr lang="fi-FI" dirty="0"/>
          </a:p>
          <a:p>
            <a:pPr marL="342900" indent="-342900">
              <a:buAutoNum type="arabicPeriod"/>
            </a:pPr>
            <a:r>
              <a:rPr lang="fi-FI" dirty="0"/>
              <a:t>Valtanen, Susanna. 2021. Osallisuutta ja elämänlaatua. Potilaan ja perheen kokemuksia kotidialyysihoidosta. Saatavissa: </a:t>
            </a:r>
            <a:r>
              <a:rPr lang="fi-FI" b="0" i="0" dirty="0">
                <a:effectLst/>
              </a:rPr>
              <a:t>https://helda.helsinki.fi/.../Valtanen_Susanna_Maisteritutkielma_2021.pdf 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25410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5698364-8AB7-436F-810A-AD3DF2EF9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					Miksi?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C781415C-F4F8-4E86-B59A-75099980B2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Kroonista munuaistautia sairastaa maailmanlaajuisesti yli 10 prosenttia väestöstä</a:t>
            </a:r>
          </a:p>
          <a:p>
            <a:r>
              <a:rPr lang="fi-FI" dirty="0"/>
              <a:t>3,9 miljoonaa potilasta vuonna 2017 joilla dialyysihoito tai toimiva munuaissiirre</a:t>
            </a:r>
          </a:p>
          <a:p>
            <a:r>
              <a:rPr lang="fi-FI" dirty="0"/>
              <a:t>Potilasmäärän on ennustettu lisääntyvän 40-50 % vuoteen 2030 mennessä</a:t>
            </a:r>
          </a:p>
          <a:p>
            <a:r>
              <a:rPr lang="fi-FI" dirty="0"/>
              <a:t>Vuonna 2019 Suomessa 5190 potilasta munuaiskorvaushoidossa</a:t>
            </a:r>
          </a:p>
          <a:p>
            <a:r>
              <a:rPr lang="fi-FI" dirty="0"/>
              <a:t>Vuosittain uusia potilaita tulee noin 500</a:t>
            </a:r>
          </a:p>
          <a:p>
            <a:r>
              <a:rPr lang="fi-FI" dirty="0"/>
              <a:t>Yli 75-vuotiaiden potilaiden määrä lisääntyy</a:t>
            </a:r>
          </a:p>
          <a:p>
            <a:endParaRPr lang="fi-FI" dirty="0"/>
          </a:p>
          <a:p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51088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82CAF8AA-A53F-4AD0-A545-1477A1A33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56591"/>
            <a:ext cx="10515600" cy="5620372"/>
          </a:xfrm>
        </p:spPr>
        <p:txBody>
          <a:bodyPr/>
          <a:lstStyle/>
          <a:p>
            <a:endParaRPr lang="fi-FI" dirty="0"/>
          </a:p>
          <a:p>
            <a:r>
              <a:rPr lang="fi-FI" dirty="0" err="1"/>
              <a:t>SairaalaHD</a:t>
            </a:r>
            <a:r>
              <a:rPr lang="fi-FI" dirty="0"/>
              <a:t> on kallein hoitomuoto (60-70 000 e/v)</a:t>
            </a:r>
          </a:p>
          <a:p>
            <a:pPr marL="0" indent="0">
              <a:buNone/>
            </a:pPr>
            <a:endParaRPr lang="fi-FI" dirty="0"/>
          </a:p>
          <a:p>
            <a:r>
              <a:rPr lang="fi-FI" dirty="0"/>
              <a:t>Koti-HD ja CAPD halvimmat (30-50 000 e/v)</a:t>
            </a:r>
          </a:p>
          <a:p>
            <a:pPr marL="0" indent="0">
              <a:buNone/>
            </a:pPr>
            <a:endParaRPr lang="fi-FI" dirty="0"/>
          </a:p>
          <a:p>
            <a:r>
              <a:rPr lang="fi-FI" dirty="0"/>
              <a:t>KOTIDIALYYSIPOTILAIDEN OSUUS</a:t>
            </a:r>
          </a:p>
        </p:txBody>
      </p:sp>
      <p:graphicFrame>
        <p:nvGraphicFramePr>
          <p:cNvPr id="4" name="Kaaviokuva 3">
            <a:extLst>
              <a:ext uri="{FF2B5EF4-FFF2-40B4-BE49-F238E27FC236}">
                <a16:creationId xmlns:a16="http://schemas.microsoft.com/office/drawing/2014/main" id="{260C3BB8-6900-4627-828A-28DC27DF84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5649141"/>
              </p:ext>
            </p:extLst>
          </p:nvPr>
        </p:nvGraphicFramePr>
        <p:xfrm>
          <a:off x="1677726" y="4150581"/>
          <a:ext cx="8180126" cy="12881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kstiruutu 4">
            <a:extLst>
              <a:ext uri="{FF2B5EF4-FFF2-40B4-BE49-F238E27FC236}">
                <a16:creationId xmlns:a16="http://schemas.microsoft.com/office/drawing/2014/main" id="{7CE055EA-AE13-493F-A1D6-D6CAFD69EBF9}"/>
              </a:ext>
            </a:extLst>
          </p:cNvPr>
          <p:cNvSpPr txBox="1"/>
          <p:nvPr/>
        </p:nvSpPr>
        <p:spPr>
          <a:xfrm>
            <a:off x="3864334" y="5438692"/>
            <a:ext cx="3633746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Suomen </a:t>
            </a:r>
            <a:r>
              <a:rPr lang="fi-FI" dirty="0" err="1"/>
              <a:t>nefrologiyhdistys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999507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7B28679-9450-46A9-9CC3-2747AE96F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6091"/>
          </a:xfrm>
        </p:spPr>
        <p:txBody>
          <a:bodyPr/>
          <a:lstStyle/>
          <a:p>
            <a:r>
              <a:rPr lang="fi-FI" dirty="0"/>
              <a:t>Kotidialyysipotilaan elämänlaatu</a:t>
            </a:r>
          </a:p>
        </p:txBody>
      </p:sp>
      <p:pic>
        <p:nvPicPr>
          <p:cNvPr id="5" name="Sisällön paikkamerkki 4">
            <a:extLst>
              <a:ext uri="{FF2B5EF4-FFF2-40B4-BE49-F238E27FC236}">
                <a16:creationId xmlns:a16="http://schemas.microsoft.com/office/drawing/2014/main" id="{095688C4-B157-4EE2-A4D2-D1CF1EC162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03456" y="1253331"/>
            <a:ext cx="6240544" cy="5239544"/>
          </a:xfrm>
        </p:spPr>
      </p:pic>
      <p:sp>
        <p:nvSpPr>
          <p:cNvPr id="6" name="Tekstiruutu 5">
            <a:extLst>
              <a:ext uri="{FF2B5EF4-FFF2-40B4-BE49-F238E27FC236}">
                <a16:creationId xmlns:a16="http://schemas.microsoft.com/office/drawing/2014/main" id="{1EA3BA48-CC09-4347-A3AD-E92356CA77C9}"/>
              </a:ext>
            </a:extLst>
          </p:cNvPr>
          <p:cNvSpPr txBox="1"/>
          <p:nvPr/>
        </p:nvSpPr>
        <p:spPr>
          <a:xfrm>
            <a:off x="9464511" y="5731497"/>
            <a:ext cx="2205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Valtanen 2021, 27</a:t>
            </a:r>
          </a:p>
        </p:txBody>
      </p:sp>
    </p:spTree>
    <p:extLst>
      <p:ext uri="{BB962C8B-B14F-4D97-AF65-F5344CB8AC3E}">
        <p14:creationId xmlns:p14="http://schemas.microsoft.com/office/powerpoint/2010/main" val="1610452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D0078175-376A-42C6-BD13-CEC9BB263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fi-FI" sz="3600"/>
              <a:t>			OMAHOITO</a:t>
            </a:r>
            <a:br>
              <a:rPr lang="fi-FI" sz="3600"/>
            </a:br>
            <a:endParaRPr lang="fi-FI" sz="36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052629" y="2120024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A580F890-B085-4E95-96AA-55AEBEC5C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0289068" y="1343027"/>
            <a:ext cx="2532832" cy="1273032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Sisällön paikkamerkki 2">
            <a:extLst>
              <a:ext uri="{FF2B5EF4-FFF2-40B4-BE49-F238E27FC236}">
                <a16:creationId xmlns:a16="http://schemas.microsoft.com/office/drawing/2014/main" id="{FE4912D3-505B-A4BD-4439-005C587834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637302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3545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8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AE68CE49-9BB0-41CF-8D6F-0D63074F5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fi-FI" sz="3600"/>
              <a:t>			OMAHOITO</a:t>
            </a:r>
          </a:p>
        </p:txBody>
      </p:sp>
      <p:sp>
        <p:nvSpPr>
          <p:cNvPr id="19" name="Rectangle 10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052629" y="2120024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2">
            <a:extLst>
              <a:ext uri="{FF2B5EF4-FFF2-40B4-BE49-F238E27FC236}">
                <a16:creationId xmlns:a16="http://schemas.microsoft.com/office/drawing/2014/main" id="{A580F890-B085-4E95-96AA-55AEBEC5C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0289068" y="1343027"/>
            <a:ext cx="2532832" cy="1273032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Sisällön paikkamerkki 2">
            <a:extLst>
              <a:ext uri="{FF2B5EF4-FFF2-40B4-BE49-F238E27FC236}">
                <a16:creationId xmlns:a16="http://schemas.microsoft.com/office/drawing/2014/main" id="{2E20A8D8-FCB4-AC65-27EB-D0DF315D63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754607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24846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819A166-7571-4003-A6B8-B62034C3E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50932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DEB2FA6F-35F6-4A2F-BF6A-7F1029A6D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1" y="620392"/>
            <a:ext cx="3808268" cy="5504688"/>
          </a:xfrm>
        </p:spPr>
        <p:txBody>
          <a:bodyPr>
            <a:normAutofit/>
          </a:bodyPr>
          <a:lstStyle/>
          <a:p>
            <a:r>
              <a:rPr lang="fi-FI" sz="2000">
                <a:solidFill>
                  <a:schemeClr val="bg1"/>
                </a:solidFill>
              </a:rPr>
              <a:t>		OMAHOITOVALMENNUS</a:t>
            </a:r>
          </a:p>
        </p:txBody>
      </p:sp>
      <p:graphicFrame>
        <p:nvGraphicFramePr>
          <p:cNvPr id="5" name="Sisällön paikkamerkki 2">
            <a:extLst>
              <a:ext uri="{FF2B5EF4-FFF2-40B4-BE49-F238E27FC236}">
                <a16:creationId xmlns:a16="http://schemas.microsoft.com/office/drawing/2014/main" id="{60936E2C-143E-3064-7F35-C71D03E96E9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3455814"/>
              </p:ext>
            </p:extLst>
          </p:nvPr>
        </p:nvGraphicFramePr>
        <p:xfrm>
          <a:off x="5468389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94274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86C7A3B-BC6F-4B73-BE02-1433DBFD5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Voimavaraistumista tukeva ohjaus</a:t>
            </a:r>
            <a:br>
              <a:rPr lang="fi-FI" dirty="0"/>
            </a:b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873E8CC1-50BD-4D6A-BEA1-54883BD487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Motivaatio, voimaantuminen, pystyvyyden tunne, osallisuus</a:t>
            </a:r>
          </a:p>
          <a:p>
            <a:r>
              <a:rPr lang="fi-FI" dirty="0" err="1"/>
              <a:t>Voimaantunut</a:t>
            </a:r>
            <a:r>
              <a:rPr lang="fi-FI" dirty="0"/>
              <a:t> potilas kokee pärjäävänsä arjessaan hoitonsa kanssa</a:t>
            </a:r>
          </a:p>
          <a:p>
            <a:r>
              <a:rPr lang="fi-FI" dirty="0"/>
              <a:t>Hallinnan ja myönteisen asenteen löytyminen</a:t>
            </a:r>
          </a:p>
          <a:p>
            <a:r>
              <a:rPr lang="fi-FI" dirty="0"/>
              <a:t>Yksilön subjektiivinen kokemus</a:t>
            </a:r>
          </a:p>
          <a:p>
            <a:r>
              <a:rPr lang="fi-FI" dirty="0"/>
              <a:t>Sosiaalisten suhteiden muutos</a:t>
            </a:r>
          </a:p>
          <a:p>
            <a:r>
              <a:rPr lang="fi-FI" dirty="0"/>
              <a:t>Prosessi</a:t>
            </a:r>
          </a:p>
          <a:p>
            <a:r>
              <a:rPr lang="fi-FI" dirty="0"/>
              <a:t>Valmennetaan myös ongelmienratkaisuun ja päätöksentekoon</a:t>
            </a:r>
          </a:p>
        </p:txBody>
      </p:sp>
    </p:spTree>
    <p:extLst>
      <p:ext uri="{BB962C8B-B14F-4D97-AF65-F5344CB8AC3E}">
        <p14:creationId xmlns:p14="http://schemas.microsoft.com/office/powerpoint/2010/main" val="4186713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B3A0CF92-576F-410D-BAA2-F9D2D9A5C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		KYS KOTIPOTILAAT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97910205-4B17-4E50-8AF7-820D0F7C71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Kotihemodialyysipotilaiden </a:t>
            </a:r>
            <a:r>
              <a:rPr lang="fi-FI" dirty="0" err="1"/>
              <a:t>NxStage</a:t>
            </a:r>
            <a:r>
              <a:rPr lang="fi-FI" dirty="0"/>
              <a:t>-koulutus alkoi 2011</a:t>
            </a:r>
          </a:p>
          <a:p>
            <a:r>
              <a:rPr lang="fi-FI" dirty="0"/>
              <a:t>Potilaita 11/22 mennessä koulutettu 78</a:t>
            </a:r>
          </a:p>
          <a:p>
            <a:r>
              <a:rPr lang="fi-FI" dirty="0"/>
              <a:t>Työikäisten työllisyysaste yli 50% KHD</a:t>
            </a:r>
          </a:p>
          <a:p>
            <a:r>
              <a:rPr lang="fi-FI" dirty="0"/>
              <a:t>KHD-potilaat 14</a:t>
            </a:r>
          </a:p>
          <a:p>
            <a:r>
              <a:rPr lang="fi-FI" dirty="0"/>
              <a:t>PD-potilaat 15</a:t>
            </a:r>
          </a:p>
          <a:p>
            <a:r>
              <a:rPr lang="fi-FI" dirty="0" err="1"/>
              <a:t>sairaalaHD</a:t>
            </a:r>
            <a:r>
              <a:rPr lang="fi-FI" dirty="0"/>
              <a:t> KYS 53, ISA 11, VAS12</a:t>
            </a:r>
          </a:p>
          <a:p>
            <a:r>
              <a:rPr lang="fi-FI" dirty="0"/>
              <a:t>Kotidialyysipotilaita 35,3 %, SHD 64,6 %</a:t>
            </a:r>
          </a:p>
        </p:txBody>
      </p:sp>
    </p:spTree>
    <p:extLst>
      <p:ext uri="{BB962C8B-B14F-4D97-AF65-F5344CB8AC3E}">
        <p14:creationId xmlns:p14="http://schemas.microsoft.com/office/powerpoint/2010/main" val="2369863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762</Words>
  <Application>Microsoft Office PowerPoint</Application>
  <PresentationFormat>Laajakuva</PresentationFormat>
  <Paragraphs>123</Paragraphs>
  <Slides>17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3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Office-teema</vt:lpstr>
      <vt:lpstr>Kotihoitoihin (PD,HD)valmentaminen</vt:lpstr>
      <vt:lpstr>     Miksi?</vt:lpstr>
      <vt:lpstr>PowerPoint-esitys</vt:lpstr>
      <vt:lpstr>Kotidialyysipotilaan elämänlaatu</vt:lpstr>
      <vt:lpstr>   OMAHOITO </vt:lpstr>
      <vt:lpstr>   OMAHOITO</vt:lpstr>
      <vt:lpstr>  OMAHOITOVALMENNUS</vt:lpstr>
      <vt:lpstr>Voimavaraistumista tukeva ohjaus </vt:lpstr>
      <vt:lpstr>  KYS KOTIPOTILAAT</vt:lpstr>
      <vt:lpstr>Valmennusjakso KYSillä</vt:lpstr>
      <vt:lpstr>   Tuki käytännössä</vt:lpstr>
      <vt:lpstr>   Tuki käytännössä</vt:lpstr>
      <vt:lpstr>    Tuki käytännössä</vt:lpstr>
      <vt:lpstr>   KYS potilasesimerkkejä</vt:lpstr>
      <vt:lpstr>   KYS potilasesimerkkejä</vt:lpstr>
      <vt:lpstr>PowerPoint-esitys</vt:lpstr>
      <vt:lpstr>Lähteet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Kotihoitoihin (PD,HD)valmentaminen</dc:title>
  <dc:creator>Boman Kirsi</dc:creator>
  <cp:lastModifiedBy>Niina Reinikka</cp:lastModifiedBy>
  <cp:revision>22</cp:revision>
  <cp:lastPrinted>2022-11-21T12:53:09Z</cp:lastPrinted>
  <dcterms:created xsi:type="dcterms:W3CDTF">2022-11-11T11:54:31Z</dcterms:created>
  <dcterms:modified xsi:type="dcterms:W3CDTF">2022-12-17T07:14:14Z</dcterms:modified>
</cp:coreProperties>
</file>