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1" r:id="rId1"/>
  </p:sldMasterIdLst>
  <p:notesMasterIdLst>
    <p:notesMasterId r:id="rId45"/>
  </p:notesMasterIdLst>
  <p:sldIdLst>
    <p:sldId id="256" r:id="rId2"/>
    <p:sldId id="295" r:id="rId3"/>
    <p:sldId id="296" r:id="rId4"/>
    <p:sldId id="297" r:id="rId5"/>
    <p:sldId id="298" r:id="rId6"/>
    <p:sldId id="299" r:id="rId7"/>
    <p:sldId id="300" r:id="rId8"/>
    <p:sldId id="301" r:id="rId9"/>
    <p:sldId id="302" r:id="rId10"/>
    <p:sldId id="305" r:id="rId11"/>
    <p:sldId id="303" r:id="rId12"/>
    <p:sldId id="307" r:id="rId13"/>
    <p:sldId id="308" r:id="rId14"/>
    <p:sldId id="309" r:id="rId15"/>
    <p:sldId id="304" r:id="rId16"/>
    <p:sldId id="285" r:id="rId17"/>
    <p:sldId id="286" r:id="rId18"/>
    <p:sldId id="287" r:id="rId19"/>
    <p:sldId id="288" r:id="rId20"/>
    <p:sldId id="289" r:id="rId21"/>
    <p:sldId id="290" r:id="rId22"/>
    <p:sldId id="291" r:id="rId23"/>
    <p:sldId id="292" r:id="rId24"/>
    <p:sldId id="293" r:id="rId25"/>
    <p:sldId id="283" r:id="rId26"/>
    <p:sldId id="260" r:id="rId27"/>
    <p:sldId id="267" r:id="rId28"/>
    <p:sldId id="268" r:id="rId29"/>
    <p:sldId id="269" r:id="rId30"/>
    <p:sldId id="270" r:id="rId31"/>
    <p:sldId id="271" r:id="rId32"/>
    <p:sldId id="272" r:id="rId33"/>
    <p:sldId id="282" r:id="rId34"/>
    <p:sldId id="273" r:id="rId35"/>
    <p:sldId id="274" r:id="rId36"/>
    <p:sldId id="275" r:id="rId37"/>
    <p:sldId id="276" r:id="rId38"/>
    <p:sldId id="294" r:id="rId39"/>
    <p:sldId id="266" r:id="rId40"/>
    <p:sldId id="259" r:id="rId41"/>
    <p:sldId id="311" r:id="rId42"/>
    <p:sldId id="313" r:id="rId43"/>
    <p:sldId id="312"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a Salmela" initials="AS" lastIdx="0" clrIdx="0">
    <p:extLst>
      <p:ext uri="{19B8F6BF-5375-455C-9EA6-DF929625EA0E}">
        <p15:presenceInfo xmlns:p15="http://schemas.microsoft.com/office/powerpoint/2012/main" userId="98f8e2b67245c96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129" autoAdjust="0"/>
  </p:normalViewPr>
  <p:slideViewPr>
    <p:cSldViewPr snapToGrid="0">
      <p:cViewPr varScale="1">
        <p:scale>
          <a:sx n="66" d="100"/>
          <a:sy n="66" d="100"/>
        </p:scale>
        <p:origin x="90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EACF0C-EEBD-4020-BBAF-552E48498358}" type="datetimeFigureOut">
              <a:rPr lang="sv-FI" smtClean="0"/>
              <a:t>10-11-2017</a:t>
            </a:fld>
            <a:endParaRPr lang="sv-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sv-FI"/>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CFA890-66B1-4C36-97D5-B9BF0478ADC4}" type="slidenum">
              <a:rPr lang="sv-FI" smtClean="0"/>
              <a:t>‹#›</a:t>
            </a:fld>
            <a:endParaRPr lang="sv-FI"/>
          </a:p>
        </p:txBody>
      </p:sp>
    </p:spTree>
    <p:extLst>
      <p:ext uri="{BB962C8B-B14F-4D97-AF65-F5344CB8AC3E}">
        <p14:creationId xmlns:p14="http://schemas.microsoft.com/office/powerpoint/2010/main" val="1182742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altLang="en-US" dirty="0" smtClean="0">
                <a:latin typeface="Arial" panose="020B0604020202020204" pitchFamily="34" charset="0"/>
              </a:rPr>
              <a:t>Munuaiset ovat useiden </a:t>
            </a:r>
            <a:r>
              <a:rPr lang="fi-FI" altLang="en-US" dirty="0" err="1" smtClean="0">
                <a:latin typeface="Arial" panose="020B0604020202020204" pitchFamily="34" charset="0"/>
              </a:rPr>
              <a:t>vaskuliittien</a:t>
            </a:r>
            <a:r>
              <a:rPr lang="fi-FI" altLang="en-US" dirty="0" smtClean="0">
                <a:latin typeface="Arial" panose="020B0604020202020204" pitchFamily="34" charset="0"/>
              </a:rPr>
              <a:t> kohteena eikä ihme ovathan munuaiset elin, joissa runsaasti suonipinta-alaa ja myöskin erikokoisia suonia.</a:t>
            </a:r>
          </a:p>
          <a:p>
            <a:r>
              <a:rPr lang="fi-FI" altLang="en-US" dirty="0" err="1" smtClean="0">
                <a:latin typeface="Arial" panose="020B0604020202020204" pitchFamily="34" charset="0"/>
              </a:rPr>
              <a:t>Chapel</a:t>
            </a:r>
            <a:r>
              <a:rPr lang="fi-FI" altLang="en-US" dirty="0" smtClean="0">
                <a:latin typeface="Arial" panose="020B0604020202020204" pitchFamily="34" charset="0"/>
              </a:rPr>
              <a:t> Hill </a:t>
            </a:r>
            <a:r>
              <a:rPr lang="fi-FI" altLang="en-US" dirty="0" err="1" smtClean="0">
                <a:latin typeface="Arial" panose="020B0604020202020204" pitchFamily="34" charset="0"/>
              </a:rPr>
              <a:t>Consensus</a:t>
            </a:r>
            <a:r>
              <a:rPr lang="fi-FI" altLang="en-US" dirty="0" smtClean="0">
                <a:latin typeface="Arial" panose="020B0604020202020204" pitchFamily="34" charset="0"/>
              </a:rPr>
              <a:t> Conference 1994: asettama </a:t>
            </a:r>
            <a:r>
              <a:rPr lang="fi-FI" altLang="en-US" dirty="0" err="1" smtClean="0">
                <a:latin typeface="Arial" panose="020B0604020202020204" pitchFamily="34" charset="0"/>
              </a:rPr>
              <a:t>jaoittelu</a:t>
            </a:r>
            <a:r>
              <a:rPr lang="fi-FI" altLang="en-US" dirty="0" smtClean="0">
                <a:latin typeface="Arial" panose="020B0604020202020204" pitchFamily="34" charset="0"/>
              </a:rPr>
              <a:t> suonen koon perusteella.</a:t>
            </a:r>
          </a:p>
          <a:p>
            <a:r>
              <a:rPr lang="fi-FI" altLang="en-US" dirty="0" smtClean="0">
                <a:latin typeface="Arial" panose="020B0604020202020204" pitchFamily="34" charset="0"/>
              </a:rPr>
              <a:t>Friedrich </a:t>
            </a:r>
            <a:r>
              <a:rPr lang="fi-FI" altLang="en-US" dirty="0" err="1" smtClean="0">
                <a:latin typeface="Arial" panose="020B0604020202020204" pitchFamily="34" charset="0"/>
              </a:rPr>
              <a:t>Wegener</a:t>
            </a:r>
            <a:r>
              <a:rPr lang="fi-FI" altLang="en-US" dirty="0" smtClean="0">
                <a:latin typeface="Arial" panose="020B0604020202020204" pitchFamily="34" charset="0"/>
              </a:rPr>
              <a:t> 30-luvulla Jacob </a:t>
            </a:r>
            <a:r>
              <a:rPr lang="fi-FI" altLang="en-US" dirty="0" err="1" smtClean="0">
                <a:latin typeface="Arial" panose="020B0604020202020204" pitchFamily="34" charset="0"/>
              </a:rPr>
              <a:t>churg</a:t>
            </a:r>
            <a:r>
              <a:rPr lang="fi-FI" altLang="en-US" dirty="0" smtClean="0">
                <a:latin typeface="Arial" panose="020B0604020202020204" pitchFamily="34" charset="0"/>
              </a:rPr>
              <a:t> </a:t>
            </a:r>
            <a:r>
              <a:rPr lang="fi-FI" altLang="en-US" dirty="0" err="1" smtClean="0">
                <a:latin typeface="Arial" panose="020B0604020202020204" pitchFamily="34" charset="0"/>
              </a:rPr>
              <a:t>Lotte</a:t>
            </a:r>
            <a:r>
              <a:rPr lang="fi-FI" altLang="en-US" baseline="0" dirty="0" smtClean="0">
                <a:latin typeface="Arial" panose="020B0604020202020204" pitchFamily="34" charset="0"/>
              </a:rPr>
              <a:t> Strauss 50-luvulla:</a:t>
            </a:r>
            <a:endParaRPr lang="fi-FI" altLang="en-US" dirty="0" smtClean="0">
              <a:latin typeface="Arial" panose="020B0604020202020204" pitchFamily="34" charset="0"/>
            </a:endParaRPr>
          </a:p>
          <a:p>
            <a:r>
              <a:rPr lang="fi-FI" altLang="en-US" dirty="0" smtClean="0">
                <a:latin typeface="Arial" panose="020B0604020202020204" pitchFamily="34" charset="0"/>
              </a:rPr>
              <a:t>WG, MPA, CSS histologinen kuva samanlainen: </a:t>
            </a:r>
            <a:r>
              <a:rPr lang="fi-FI" altLang="en-US" dirty="0" err="1" smtClean="0">
                <a:latin typeface="Arial" panose="020B0604020202020204" pitchFamily="34" charset="0"/>
              </a:rPr>
              <a:t>nekrtoisoiva</a:t>
            </a:r>
            <a:r>
              <a:rPr lang="fi-FI" altLang="en-US" dirty="0" smtClean="0">
                <a:latin typeface="Arial" panose="020B0604020202020204" pitchFamily="34" charset="0"/>
              </a:rPr>
              <a:t> </a:t>
            </a:r>
            <a:r>
              <a:rPr lang="fi-FI" altLang="en-US" dirty="0" err="1" smtClean="0">
                <a:latin typeface="Arial" panose="020B0604020202020204" pitchFamily="34" charset="0"/>
              </a:rPr>
              <a:t>pineten</a:t>
            </a:r>
            <a:r>
              <a:rPr lang="fi-FI" altLang="en-US" dirty="0" smtClean="0">
                <a:latin typeface="Arial" panose="020B0604020202020204" pitchFamily="34" charset="0"/>
              </a:rPr>
              <a:t> suonten </a:t>
            </a:r>
            <a:r>
              <a:rPr lang="fi-FI" altLang="en-US" dirty="0" err="1" smtClean="0">
                <a:latin typeface="Arial" panose="020B0604020202020204" pitchFamily="34" charset="0"/>
              </a:rPr>
              <a:t>vaskuliitti</a:t>
            </a:r>
            <a:r>
              <a:rPr lang="fi-FI" altLang="en-US" dirty="0" smtClean="0">
                <a:latin typeface="Arial" panose="020B0604020202020204" pitchFamily="34" charset="0"/>
              </a:rPr>
              <a:t> </a:t>
            </a:r>
            <a:r>
              <a:rPr lang="fi-FI" altLang="en-US" dirty="0" err="1" smtClean="0">
                <a:latin typeface="Arial" panose="020B0604020202020204" pitchFamily="34" charset="0"/>
              </a:rPr>
              <a:t>affisoiden</a:t>
            </a:r>
            <a:r>
              <a:rPr lang="fi-FI" altLang="en-US" dirty="0" smtClean="0">
                <a:latin typeface="Arial" panose="020B0604020202020204" pitchFamily="34" charset="0"/>
              </a:rPr>
              <a:t> kapillaareja, </a:t>
            </a:r>
            <a:r>
              <a:rPr lang="fi-FI" altLang="en-US" dirty="0" err="1" smtClean="0">
                <a:latin typeface="Arial" panose="020B0604020202020204" pitchFamily="34" charset="0"/>
              </a:rPr>
              <a:t>venuleja</a:t>
            </a:r>
            <a:r>
              <a:rPr lang="fi-FI" altLang="en-US" dirty="0" smtClean="0">
                <a:latin typeface="Arial" panose="020B0604020202020204" pitchFamily="34" charset="0"/>
              </a:rPr>
              <a:t>, </a:t>
            </a:r>
            <a:r>
              <a:rPr lang="fi-FI" altLang="en-US" dirty="0" err="1" smtClean="0">
                <a:latin typeface="Arial" panose="020B0604020202020204" pitchFamily="34" charset="0"/>
              </a:rPr>
              <a:t>arterioleja</a:t>
            </a:r>
            <a:r>
              <a:rPr lang="fi-FI" altLang="en-US" dirty="0" smtClean="0">
                <a:latin typeface="Arial" panose="020B0604020202020204" pitchFamily="34" charset="0"/>
              </a:rPr>
              <a:t> ja pieniä arterioita. </a:t>
            </a:r>
          </a:p>
        </p:txBody>
      </p:sp>
    </p:spTree>
    <p:extLst>
      <p:ext uri="{BB962C8B-B14F-4D97-AF65-F5344CB8AC3E}">
        <p14:creationId xmlns:p14="http://schemas.microsoft.com/office/powerpoint/2010/main" val="2520334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RTX jopa vahvempi näyttö </a:t>
            </a:r>
            <a:r>
              <a:rPr lang="fi-FI" dirty="0" err="1" smtClean="0"/>
              <a:t>RAVE;n</a:t>
            </a:r>
            <a:r>
              <a:rPr lang="fi-FI" dirty="0" smtClean="0"/>
              <a:t> perusteella</a:t>
            </a:r>
            <a:endParaRPr lang="sv-FI" dirty="0"/>
          </a:p>
        </p:txBody>
      </p:sp>
      <p:sp>
        <p:nvSpPr>
          <p:cNvPr id="4" name="Dian numeron paikkamerkki 3"/>
          <p:cNvSpPr>
            <a:spLocks noGrp="1"/>
          </p:cNvSpPr>
          <p:nvPr>
            <p:ph type="sldNum" sz="quarter" idx="10"/>
          </p:nvPr>
        </p:nvSpPr>
        <p:spPr/>
        <p:txBody>
          <a:bodyPr/>
          <a:lstStyle/>
          <a:p>
            <a:fld id="{3DCFA890-66B1-4C36-97D5-B9BF0478ADC4}" type="slidenum">
              <a:rPr lang="sv-FI" smtClean="0"/>
              <a:t>31</a:t>
            </a:fld>
            <a:endParaRPr lang="sv-FI"/>
          </a:p>
        </p:txBody>
      </p:sp>
    </p:spTree>
    <p:extLst>
      <p:ext uri="{BB962C8B-B14F-4D97-AF65-F5344CB8AC3E}">
        <p14:creationId xmlns:p14="http://schemas.microsoft.com/office/powerpoint/2010/main" val="2373459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Vain</a:t>
            </a:r>
            <a:r>
              <a:rPr lang="fi-FI" baseline="0" dirty="0" smtClean="0"/>
              <a:t> jos aivan surkea </a:t>
            </a:r>
            <a:r>
              <a:rPr lang="fi-FI" baseline="0" dirty="0" err="1" smtClean="0"/>
              <a:t>glomerulaarinen</a:t>
            </a:r>
            <a:r>
              <a:rPr lang="fi-FI" baseline="0" dirty="0" smtClean="0"/>
              <a:t> tilanne ja vaikea TI arpisuus ilman </a:t>
            </a:r>
            <a:r>
              <a:rPr lang="fi-FI" baseline="0" dirty="0" err="1" smtClean="0"/>
              <a:t>extrarenaalista</a:t>
            </a:r>
            <a:r>
              <a:rPr lang="fi-FI" baseline="0" dirty="0" smtClean="0"/>
              <a:t> tautia, voi harkita, ettei annettaisi </a:t>
            </a:r>
            <a:r>
              <a:rPr lang="fi-FI" baseline="0" dirty="0" err="1" smtClean="0"/>
              <a:t>immunosupressiota</a:t>
            </a:r>
            <a:endParaRPr lang="sv-FI" dirty="0"/>
          </a:p>
        </p:txBody>
      </p:sp>
      <p:sp>
        <p:nvSpPr>
          <p:cNvPr id="4" name="Dian numeron paikkamerkki 3"/>
          <p:cNvSpPr>
            <a:spLocks noGrp="1"/>
          </p:cNvSpPr>
          <p:nvPr>
            <p:ph type="sldNum" sz="quarter" idx="10"/>
          </p:nvPr>
        </p:nvSpPr>
        <p:spPr/>
        <p:txBody>
          <a:bodyPr/>
          <a:lstStyle/>
          <a:p>
            <a:fld id="{3DCFA890-66B1-4C36-97D5-B9BF0478ADC4}" type="slidenum">
              <a:rPr lang="sv-FI" smtClean="0"/>
              <a:t>33</a:t>
            </a:fld>
            <a:endParaRPr lang="sv-FI"/>
          </a:p>
        </p:txBody>
      </p:sp>
    </p:spTree>
    <p:extLst>
      <p:ext uri="{BB962C8B-B14F-4D97-AF65-F5344CB8AC3E}">
        <p14:creationId xmlns:p14="http://schemas.microsoft.com/office/powerpoint/2010/main" val="657894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Meta-analyysi 13 tutkimusta,  983 potilasta</a:t>
            </a:r>
            <a:endParaRPr lang="sv-FI" dirty="0"/>
          </a:p>
        </p:txBody>
      </p:sp>
      <p:sp>
        <p:nvSpPr>
          <p:cNvPr id="4" name="Dian numeron paikkamerkki 3"/>
          <p:cNvSpPr>
            <a:spLocks noGrp="1"/>
          </p:cNvSpPr>
          <p:nvPr>
            <p:ph type="sldNum" sz="quarter" idx="10"/>
          </p:nvPr>
        </p:nvSpPr>
        <p:spPr/>
        <p:txBody>
          <a:bodyPr/>
          <a:lstStyle/>
          <a:p>
            <a:fld id="{3DCFA890-66B1-4C36-97D5-B9BF0478ADC4}" type="slidenum">
              <a:rPr lang="sv-FI" smtClean="0"/>
              <a:t>35</a:t>
            </a:fld>
            <a:endParaRPr lang="sv-FI"/>
          </a:p>
        </p:txBody>
      </p:sp>
    </p:spTree>
    <p:extLst>
      <p:ext uri="{BB962C8B-B14F-4D97-AF65-F5344CB8AC3E}">
        <p14:creationId xmlns:p14="http://schemas.microsoft.com/office/powerpoint/2010/main" val="3614022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sv-FI" dirty="0"/>
          </a:p>
        </p:txBody>
      </p:sp>
      <p:sp>
        <p:nvSpPr>
          <p:cNvPr id="4" name="Dian numeron paikkamerkki 3"/>
          <p:cNvSpPr>
            <a:spLocks noGrp="1"/>
          </p:cNvSpPr>
          <p:nvPr>
            <p:ph type="sldNum" sz="quarter" idx="10"/>
          </p:nvPr>
        </p:nvSpPr>
        <p:spPr/>
        <p:txBody>
          <a:bodyPr/>
          <a:lstStyle/>
          <a:p>
            <a:fld id="{3DCFA890-66B1-4C36-97D5-B9BF0478ADC4}" type="slidenum">
              <a:rPr lang="sv-FI" smtClean="0"/>
              <a:t>36</a:t>
            </a:fld>
            <a:endParaRPr lang="sv-FI"/>
          </a:p>
        </p:txBody>
      </p:sp>
    </p:spTree>
    <p:extLst>
      <p:ext uri="{BB962C8B-B14F-4D97-AF65-F5344CB8AC3E}">
        <p14:creationId xmlns:p14="http://schemas.microsoft.com/office/powerpoint/2010/main" val="3888185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sv-FI"/>
          </a:p>
        </p:txBody>
      </p:sp>
      <p:sp>
        <p:nvSpPr>
          <p:cNvPr id="4098" name="Text Box 2"/>
          <p:cNvSpPr txBox="1">
            <a:spLocks noGrp="1" noChangeArrowheads="1"/>
          </p:cNvSpPr>
          <p:nvPr>
            <p:ph type="body"/>
          </p:nvPr>
        </p:nvSpPr>
        <p:spPr bwMode="auto">
          <a:xfrm>
            <a:off x="1185863" y="4787900"/>
            <a:ext cx="5407025"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r>
              <a:rPr lang="en-GB" altLang="sv-FI" sz="1400" b="1">
                <a:latin typeface="Arial" panose="020B0604020202020204" pitchFamily="34" charset="0"/>
                <a:ea typeface="msgothic" charset="0"/>
                <a:cs typeface="msgothic" charset="0"/>
              </a:rPr>
              <a:t>ANCA vasculitis treatments algorithm in accord with current practice at the University of North Carolina Kidney Center</a:t>
            </a:r>
            <a:r>
              <a:rPr lang="en-GB" altLang="sv-FI">
                <a:latin typeface="Arial" panose="020B0604020202020204" pitchFamily="34" charset="0"/>
                <a:ea typeface="msgothic" charset="0"/>
                <a:cs typeface="msgothic" charset="0"/>
              </a:rPr>
              <a:t>. IV, intravenous.</a:t>
            </a:r>
          </a:p>
        </p:txBody>
      </p:sp>
    </p:spTree>
    <p:extLst>
      <p:ext uri="{BB962C8B-B14F-4D97-AF65-F5344CB8AC3E}">
        <p14:creationId xmlns:p14="http://schemas.microsoft.com/office/powerpoint/2010/main" val="1205699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altLang="en-US" smtClean="0">
                <a:latin typeface="Arial" panose="020B0604020202020204" pitchFamily="34" charset="0"/>
              </a:rPr>
              <a:t>varhainen diagnoosi ja nopea lääkityksen aloitus</a:t>
            </a:r>
          </a:p>
        </p:txBody>
      </p:sp>
    </p:spTree>
    <p:extLst>
      <p:ext uri="{BB962C8B-B14F-4D97-AF65-F5344CB8AC3E}">
        <p14:creationId xmlns:p14="http://schemas.microsoft.com/office/powerpoint/2010/main" val="3556084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p:spPr>
        <p:txBody>
          <a:bodyPr/>
          <a:lstStyle/>
          <a:p>
            <a:r>
              <a:rPr lang="fi-FI" altLang="en-US" dirty="0" smtClean="0">
                <a:latin typeface="Arial" panose="020B0604020202020204" pitchFamily="34" charset="0"/>
              </a:rPr>
              <a:t>-Historiallinen 1-vuotiskuolleisuus 80% (50-luku)</a:t>
            </a:r>
          </a:p>
          <a:p>
            <a:r>
              <a:rPr lang="fi-FI" altLang="en-US" dirty="0" smtClean="0">
                <a:latin typeface="Arial" panose="020B0604020202020204" pitchFamily="34" charset="0"/>
              </a:rPr>
              <a:t>-Nykyisin: 1-vuotta: 85-88%; 5-vuotta: 75-78%</a:t>
            </a:r>
          </a:p>
          <a:p>
            <a:r>
              <a:rPr lang="fi-FI" altLang="en-US" dirty="0" smtClean="0">
                <a:latin typeface="Arial" panose="020B0604020202020204" pitchFamily="34" charset="0"/>
              </a:rPr>
              <a:t>-</a:t>
            </a:r>
            <a:r>
              <a:rPr lang="fi-FI" altLang="en-US" dirty="0" err="1" smtClean="0">
                <a:latin typeface="Arial" panose="020B0604020202020204" pitchFamily="34" charset="0"/>
              </a:rPr>
              <a:t>mätsätty</a:t>
            </a:r>
            <a:r>
              <a:rPr lang="fi-FI" altLang="en-US" dirty="0" smtClean="0">
                <a:latin typeface="Arial" panose="020B0604020202020204" pitchFamily="34" charset="0"/>
              </a:rPr>
              <a:t> taustaväestö, potilaat EUVAS hoitotutkimuksista n=535</a:t>
            </a:r>
          </a:p>
          <a:p>
            <a:r>
              <a:rPr lang="fi-FI" altLang="en-US" dirty="0" smtClean="0">
                <a:latin typeface="Arial" panose="020B0604020202020204" pitchFamily="34" charset="0"/>
              </a:rPr>
              <a:t>-Suurin kuolleisuus ensimmäisenä vuonna (infektiot 48%, aktiivitauti sinänsä 19%), mutta ylikuolleisuus säilyy tämän jälkeen noin 1.3 kertaisena (CV26%</a:t>
            </a:r>
          </a:p>
          <a:p>
            <a:r>
              <a:rPr lang="fi-FI" altLang="en-US" dirty="0" smtClean="0">
                <a:latin typeface="Arial" panose="020B0604020202020204" pitchFamily="34" charset="0"/>
              </a:rPr>
              <a:t>, maligniteetit 22%, infektiot 20%)</a:t>
            </a:r>
          </a:p>
          <a:p>
            <a:endParaRPr lang="fi-FI" altLang="en-US" dirty="0" smtClean="0">
              <a:latin typeface="Arial" panose="020B0604020202020204" pitchFamily="34" charset="0"/>
            </a:endParaRPr>
          </a:p>
        </p:txBody>
      </p:sp>
    </p:spTree>
    <p:extLst>
      <p:ext uri="{BB962C8B-B14F-4D97-AF65-F5344CB8AC3E}">
        <p14:creationId xmlns:p14="http://schemas.microsoft.com/office/powerpoint/2010/main" val="2980006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B7D02C-C402-4E49-B024-F01EFD4A2929}" type="slidenum">
              <a:rPr lang="fi-FI" altLang="en-US"/>
              <a:pPr eaLnBrk="1" hangingPunct="1"/>
              <a:t>6</a:t>
            </a:fld>
            <a:endParaRPr lang="fi-FI" alt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endParaRPr lang="fi-FI" altLang="en-US" dirty="0" smtClean="0">
              <a:latin typeface="Arial" panose="020B0604020202020204" pitchFamily="34" charset="0"/>
            </a:endParaRPr>
          </a:p>
          <a:p>
            <a:pPr eaLnBrk="1" hangingPunct="1"/>
            <a:r>
              <a:rPr lang="fi-FI" altLang="en-US" dirty="0" err="1" smtClean="0">
                <a:latin typeface="Arial" panose="020B0604020202020204" pitchFamily="34" charset="0"/>
              </a:rPr>
              <a:t>svv</a:t>
            </a:r>
            <a:r>
              <a:rPr lang="fi-FI" altLang="en-US" dirty="0" smtClean="0">
                <a:latin typeface="Arial" panose="020B0604020202020204" pitchFamily="34" charset="0"/>
              </a:rPr>
              <a:t> pienten suonten </a:t>
            </a:r>
            <a:r>
              <a:rPr lang="fi-FI" altLang="en-US" dirty="0" err="1" smtClean="0">
                <a:latin typeface="Arial" panose="020B0604020202020204" pitchFamily="34" charset="0"/>
              </a:rPr>
              <a:t>vaskuliitti</a:t>
            </a:r>
            <a:endParaRPr lang="fi-FI" altLang="en-US" dirty="0" smtClean="0">
              <a:latin typeface="Arial" panose="020B0604020202020204" pitchFamily="34" charset="0"/>
            </a:endParaRPr>
          </a:p>
          <a:p>
            <a:pPr eaLnBrk="1" hangingPunct="1"/>
            <a:r>
              <a:rPr lang="fi-FI" altLang="en-US" dirty="0" smtClean="0">
                <a:latin typeface="Arial" panose="020B0604020202020204" pitchFamily="34" charset="0"/>
              </a:rPr>
              <a:t>-60-luvulla </a:t>
            </a:r>
            <a:r>
              <a:rPr lang="fi-FI" altLang="en-US" dirty="0" err="1" smtClean="0">
                <a:latin typeface="Arial" panose="020B0604020202020204" pitchFamily="34" charset="0"/>
              </a:rPr>
              <a:t>neutrofiilispes</a:t>
            </a:r>
            <a:r>
              <a:rPr lang="fi-FI" altLang="en-US" dirty="0" smtClean="0">
                <a:latin typeface="Arial" panose="020B0604020202020204" pitchFamily="34" charset="0"/>
              </a:rPr>
              <a:t> autoantibodeja </a:t>
            </a:r>
            <a:r>
              <a:rPr lang="fi-FI" altLang="en-US" dirty="0" err="1" smtClean="0">
                <a:latin typeface="Arial" panose="020B0604020202020204" pitchFamily="34" charset="0"/>
              </a:rPr>
              <a:t>leukopenia</a:t>
            </a:r>
            <a:r>
              <a:rPr lang="fi-FI" altLang="en-US" dirty="0" smtClean="0">
                <a:latin typeface="Arial" panose="020B0604020202020204" pitchFamily="34" charset="0"/>
              </a:rPr>
              <a:t> potilailta </a:t>
            </a:r>
            <a:r>
              <a:rPr lang="fi-FI" altLang="en-US" dirty="0" err="1" smtClean="0">
                <a:latin typeface="Arial" panose="020B0604020202020204" pitchFamily="34" charset="0"/>
              </a:rPr>
              <a:t>IIF:lla</a:t>
            </a:r>
            <a:r>
              <a:rPr lang="fi-FI" altLang="en-US" dirty="0" smtClean="0">
                <a:latin typeface="Arial" panose="020B0604020202020204" pitchFamily="34" charset="0"/>
              </a:rPr>
              <a:t>, samalla vuosikymmenellä </a:t>
            </a:r>
            <a:r>
              <a:rPr lang="fi-FI" altLang="en-US" dirty="0" err="1" smtClean="0">
                <a:latin typeface="Arial" panose="020B0604020202020204" pitchFamily="34" charset="0"/>
              </a:rPr>
              <a:t>ulseratiivista</a:t>
            </a:r>
            <a:r>
              <a:rPr lang="fi-FI" altLang="en-US" dirty="0" smtClean="0">
                <a:latin typeface="Arial" panose="020B0604020202020204" pitchFamily="34" charset="0"/>
              </a:rPr>
              <a:t> </a:t>
            </a:r>
            <a:r>
              <a:rPr lang="fi-FI" altLang="en-US" dirty="0" err="1" smtClean="0">
                <a:latin typeface="Arial" panose="020B0604020202020204" pitchFamily="34" charset="0"/>
              </a:rPr>
              <a:t>koliittia</a:t>
            </a:r>
            <a:r>
              <a:rPr lang="fi-FI" altLang="en-US" dirty="0" smtClean="0">
                <a:latin typeface="Arial" panose="020B0604020202020204" pitchFamily="34" charset="0"/>
              </a:rPr>
              <a:t> sairastavilla</a:t>
            </a:r>
          </a:p>
          <a:p>
            <a:pPr eaLnBrk="1" hangingPunct="1"/>
            <a:r>
              <a:rPr lang="fi-FI" altLang="en-US" dirty="0" smtClean="0">
                <a:latin typeface="Arial" panose="020B0604020202020204" pitchFamily="34" charset="0"/>
              </a:rPr>
              <a:t>-89: 2nd </a:t>
            </a:r>
            <a:r>
              <a:rPr lang="fi-FI" altLang="en-US" dirty="0" err="1" smtClean="0">
                <a:latin typeface="Arial" panose="020B0604020202020204" pitchFamily="34" charset="0"/>
              </a:rPr>
              <a:t>Int</a:t>
            </a:r>
            <a:r>
              <a:rPr lang="fi-FI" altLang="en-US" dirty="0" smtClean="0">
                <a:latin typeface="Arial" panose="020B0604020202020204" pitchFamily="34" charset="0"/>
              </a:rPr>
              <a:t> Workshop on ANCA </a:t>
            </a:r>
            <a:r>
              <a:rPr lang="fi-FI" altLang="en-US" dirty="0" err="1" smtClean="0">
                <a:latin typeface="Arial" panose="020B0604020202020204" pitchFamily="34" charset="0"/>
              </a:rPr>
              <a:t>Netherlands</a:t>
            </a:r>
            <a:endParaRPr lang="fi-FI" altLang="en-US" dirty="0" smtClean="0">
              <a:latin typeface="Arial" panose="020B0604020202020204" pitchFamily="34" charset="0"/>
            </a:endParaRPr>
          </a:p>
          <a:p>
            <a:pPr eaLnBrk="1" hangingPunct="1"/>
            <a:r>
              <a:rPr lang="fi-FI" altLang="en-US" dirty="0" smtClean="0">
                <a:latin typeface="Arial" panose="020B0604020202020204" pitchFamily="34" charset="0"/>
              </a:rPr>
              <a:t>värjäytymiskuviot </a:t>
            </a:r>
            <a:r>
              <a:rPr lang="fi-FI" altLang="en-US" dirty="0" err="1" smtClean="0">
                <a:latin typeface="Arial" panose="020B0604020202020204" pitchFamily="34" charset="0"/>
              </a:rPr>
              <a:t>alkoholifiksatuilla</a:t>
            </a:r>
            <a:r>
              <a:rPr lang="fi-FI" altLang="en-US" dirty="0" smtClean="0">
                <a:latin typeface="Arial" panose="020B0604020202020204" pitchFamily="34" charset="0"/>
              </a:rPr>
              <a:t> normaali humaani </a:t>
            </a:r>
            <a:r>
              <a:rPr lang="fi-FI" altLang="en-US" dirty="0" err="1" smtClean="0">
                <a:latin typeface="Arial" panose="020B0604020202020204" pitchFamily="34" charset="0"/>
              </a:rPr>
              <a:t>neutrofiileilla</a:t>
            </a:r>
            <a:endParaRPr lang="fi-FI" altLang="en-US" dirty="0" smtClean="0">
              <a:latin typeface="Arial" panose="020B0604020202020204" pitchFamily="34" charset="0"/>
            </a:endParaRPr>
          </a:p>
        </p:txBody>
      </p:sp>
    </p:spTree>
    <p:extLst>
      <p:ext uri="{BB962C8B-B14F-4D97-AF65-F5344CB8AC3E}">
        <p14:creationId xmlns:p14="http://schemas.microsoft.com/office/powerpoint/2010/main" val="1218705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7CA665-20F0-4FAD-B682-3C3AB91B3143}" type="slidenum">
              <a:rPr lang="fi-FI" altLang="en-US"/>
              <a:pPr eaLnBrk="1" hangingPunct="1"/>
              <a:t>7</a:t>
            </a:fld>
            <a:endParaRPr lang="fi-FI"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fi-FI" altLang="en-US" smtClean="0">
              <a:latin typeface="Arial" panose="020B0604020202020204" pitchFamily="34" charset="0"/>
            </a:endParaRPr>
          </a:p>
        </p:txBody>
      </p:sp>
    </p:spTree>
    <p:extLst>
      <p:ext uri="{BB962C8B-B14F-4D97-AF65-F5344CB8AC3E}">
        <p14:creationId xmlns:p14="http://schemas.microsoft.com/office/powerpoint/2010/main" val="3167267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74845A-E841-4ACE-8BC5-94C828D35F63}" type="slidenum">
              <a:rPr lang="fi-FI" altLang="en-US"/>
              <a:pPr eaLnBrk="1" hangingPunct="1"/>
              <a:t>8</a:t>
            </a:fld>
            <a:endParaRPr lang="fi-FI" alt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marL="228600" indent="-228600" eaLnBrk="1" hangingPunct="1"/>
            <a:r>
              <a:rPr lang="fi-FI" altLang="en-US" smtClean="0">
                <a:latin typeface="Arial" panose="020B0604020202020204" pitchFamily="34" charset="0"/>
              </a:rPr>
              <a:t> </a:t>
            </a:r>
          </a:p>
          <a:p>
            <a:pPr marL="228600" indent="-228600" eaLnBrk="1" hangingPunct="1"/>
            <a:endParaRPr lang="fi-FI" altLang="en-US" smtClean="0">
              <a:latin typeface="Arial" panose="020B0604020202020204" pitchFamily="34" charset="0"/>
            </a:endParaRPr>
          </a:p>
        </p:txBody>
      </p:sp>
    </p:spTree>
    <p:extLst>
      <p:ext uri="{BB962C8B-B14F-4D97-AF65-F5344CB8AC3E}">
        <p14:creationId xmlns:p14="http://schemas.microsoft.com/office/powerpoint/2010/main" val="3942943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sv-FI"/>
          </a:p>
        </p:txBody>
      </p:sp>
      <p:sp>
        <p:nvSpPr>
          <p:cNvPr id="4098" name="Text Box 2"/>
          <p:cNvSpPr txBox="1">
            <a:spLocks noGrp="1" noChangeArrowheads="1"/>
          </p:cNvSpPr>
          <p:nvPr>
            <p:ph type="body"/>
          </p:nvPr>
        </p:nvSpPr>
        <p:spPr bwMode="auto">
          <a:xfrm>
            <a:off x="1185863" y="4787900"/>
            <a:ext cx="5407025"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r>
              <a:rPr lang="en-GB" altLang="sv-FI" sz="1400" b="1">
                <a:latin typeface="Arial" panose="020B0604020202020204" pitchFamily="34" charset="0"/>
                <a:ea typeface="msgothic" charset="0"/>
                <a:cs typeface="msgothic" charset="0"/>
              </a:rPr>
              <a:t>These data are derived from 21,374 patients with any form of glomerular disease identified in renal biopsy specimens evaluated by the University of North Carolina Nephropathology Laboratory from 1986 to 2015.</a:t>
            </a:r>
            <a:r>
              <a:rPr lang="en-GB" altLang="sv-FI">
                <a:latin typeface="Arial" panose="020B0604020202020204" pitchFamily="34" charset="0"/>
                <a:ea typeface="msgothic" charset="0"/>
                <a:cs typeface="msgothic" charset="0"/>
              </a:rPr>
              <a:t> Only a subset of the most common glomerular disease categories that cause GN are shown on these graphs (modified from reference 13, with permission). Anti-GBM GN, anti–glomerular basement membrane GN.</a:t>
            </a:r>
          </a:p>
        </p:txBody>
      </p:sp>
    </p:spTree>
    <p:extLst>
      <p:ext uri="{BB962C8B-B14F-4D97-AF65-F5344CB8AC3E}">
        <p14:creationId xmlns:p14="http://schemas.microsoft.com/office/powerpoint/2010/main" val="4031711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EB14FC-5335-4DDE-8C14-D3BA59CFFB79}" type="slidenum">
              <a:rPr lang="fi-FI" altLang="en-US"/>
              <a:pPr eaLnBrk="1" hangingPunct="1"/>
              <a:t>14</a:t>
            </a:fld>
            <a:endParaRPr lang="fi-FI" alt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fi-FI" altLang="en-US" smtClean="0">
              <a:latin typeface="Arial" panose="020B0604020202020204" pitchFamily="34" charset="0"/>
            </a:endParaRPr>
          </a:p>
          <a:p>
            <a:pPr eaLnBrk="1" hangingPunct="1"/>
            <a:endParaRPr lang="fi-FI" altLang="en-US" smtClean="0">
              <a:latin typeface="Arial" panose="020B0604020202020204" pitchFamily="34" charset="0"/>
            </a:endParaRPr>
          </a:p>
        </p:txBody>
      </p:sp>
    </p:spTree>
    <p:extLst>
      <p:ext uri="{BB962C8B-B14F-4D97-AF65-F5344CB8AC3E}">
        <p14:creationId xmlns:p14="http://schemas.microsoft.com/office/powerpoint/2010/main" val="3968522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Keuhkolääkäri antaa ajan kiireellisyydellä</a:t>
            </a:r>
            <a:r>
              <a:rPr lang="fi-FI" baseline="0" dirty="0" smtClean="0"/>
              <a:t> II, HRTT; keuhkofunktio, </a:t>
            </a:r>
            <a:r>
              <a:rPr lang="fi-FI" baseline="0" dirty="0" err="1" smtClean="0"/>
              <a:t>diffusiokapasiteetti</a:t>
            </a:r>
            <a:r>
              <a:rPr lang="fi-FI" baseline="0" dirty="0" smtClean="0"/>
              <a:t> ja </a:t>
            </a:r>
            <a:r>
              <a:rPr lang="fi-FI" baseline="0" dirty="0" err="1" smtClean="0"/>
              <a:t>labrat</a:t>
            </a:r>
            <a:endParaRPr lang="en-US" dirty="0"/>
          </a:p>
        </p:txBody>
      </p:sp>
      <p:sp>
        <p:nvSpPr>
          <p:cNvPr id="4" name="Slide Number Placeholder 3"/>
          <p:cNvSpPr>
            <a:spLocks noGrp="1"/>
          </p:cNvSpPr>
          <p:nvPr>
            <p:ph type="sldNum" sz="quarter" idx="10"/>
          </p:nvPr>
        </p:nvSpPr>
        <p:spPr/>
        <p:txBody>
          <a:bodyPr/>
          <a:lstStyle/>
          <a:p>
            <a:fld id="{6D99D5DB-1273-4550-A74C-C21AFC97F3BC}" type="slidenum">
              <a:rPr lang="en-US" smtClean="0"/>
              <a:t>16</a:t>
            </a:fld>
            <a:endParaRPr lang="en-US"/>
          </a:p>
        </p:txBody>
      </p:sp>
    </p:spTree>
    <p:extLst>
      <p:ext uri="{BB962C8B-B14F-4D97-AF65-F5344CB8AC3E}">
        <p14:creationId xmlns:p14="http://schemas.microsoft.com/office/powerpoint/2010/main" val="433881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99D5DB-1273-4550-A74C-C21AFC97F3BC}" type="slidenum">
              <a:rPr lang="en-US" smtClean="0"/>
              <a:t>24</a:t>
            </a:fld>
            <a:endParaRPr lang="en-US"/>
          </a:p>
        </p:txBody>
      </p:sp>
    </p:spTree>
    <p:extLst>
      <p:ext uri="{BB962C8B-B14F-4D97-AF65-F5344CB8AC3E}">
        <p14:creationId xmlns:p14="http://schemas.microsoft.com/office/powerpoint/2010/main" val="2456443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Muista mainita iv pulssit nopeasti etenevässä taudissa</a:t>
            </a:r>
          </a:p>
          <a:p>
            <a:r>
              <a:rPr lang="fi-FI" dirty="0" err="1" smtClean="0"/>
              <a:t>Mesna</a:t>
            </a:r>
            <a:r>
              <a:rPr lang="fi-FI" dirty="0" smtClean="0"/>
              <a:t> sitoo </a:t>
            </a:r>
            <a:r>
              <a:rPr lang="fi-FI" dirty="0" err="1" smtClean="0"/>
              <a:t>akroleiinin</a:t>
            </a:r>
            <a:r>
              <a:rPr lang="fi-FI" dirty="0" smtClean="0"/>
              <a:t>, toksinen </a:t>
            </a:r>
            <a:r>
              <a:rPr lang="fi-FI" dirty="0" err="1" smtClean="0"/>
              <a:t>metaboliitti</a:t>
            </a:r>
            <a:endParaRPr lang="sv-FI" dirty="0"/>
          </a:p>
        </p:txBody>
      </p:sp>
      <p:sp>
        <p:nvSpPr>
          <p:cNvPr id="4" name="Dian numeron paikkamerkki 3"/>
          <p:cNvSpPr>
            <a:spLocks noGrp="1"/>
          </p:cNvSpPr>
          <p:nvPr>
            <p:ph type="sldNum" sz="quarter" idx="10"/>
          </p:nvPr>
        </p:nvSpPr>
        <p:spPr/>
        <p:txBody>
          <a:bodyPr/>
          <a:lstStyle/>
          <a:p>
            <a:fld id="{3DCFA890-66B1-4C36-97D5-B9BF0478ADC4}" type="slidenum">
              <a:rPr lang="sv-FI" smtClean="0"/>
              <a:t>28</a:t>
            </a:fld>
            <a:endParaRPr lang="sv-FI"/>
          </a:p>
        </p:txBody>
      </p:sp>
    </p:spTree>
    <p:extLst>
      <p:ext uri="{BB962C8B-B14F-4D97-AF65-F5344CB8AC3E}">
        <p14:creationId xmlns:p14="http://schemas.microsoft.com/office/powerpoint/2010/main" val="1950687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fi-FI" smtClean="0"/>
              <a:t>Muokkaa perustyyl. napsautt.</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smtClean="0"/>
              <a:t>Muokkaa alaotsikon perustyyliä napsautt.</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51077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en-US" dirty="0"/>
          </a:p>
        </p:txBody>
      </p:sp>
      <p:sp>
        <p:nvSpPr>
          <p:cNvPr id="3" name="Vertical Text Placeholder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02170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i-FI" smtClean="0"/>
              <a:t>Muokkaa perustyyl. napsautt.</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4574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Otsikko ja taulukko">
    <p:spTree>
      <p:nvGrpSpPr>
        <p:cNvPr id="1" name=""/>
        <p:cNvGrpSpPr/>
        <p:nvPr/>
      </p:nvGrpSpPr>
      <p:grpSpPr>
        <a:xfrm>
          <a:off x="0" y="0"/>
          <a:ext cx="0" cy="0"/>
          <a:chOff x="0" y="0"/>
          <a:chExt cx="0" cy="0"/>
        </a:xfrm>
      </p:grpSpPr>
      <p:sp>
        <p:nvSpPr>
          <p:cNvPr id="2" name="Otsikko 1"/>
          <p:cNvSpPr>
            <a:spLocks noGrp="1"/>
          </p:cNvSpPr>
          <p:nvPr>
            <p:ph type="title"/>
          </p:nvPr>
        </p:nvSpPr>
        <p:spPr>
          <a:xfrm>
            <a:off x="609600" y="274638"/>
            <a:ext cx="10972800" cy="1143000"/>
          </a:xfrm>
        </p:spPr>
        <p:txBody>
          <a:bodyPr/>
          <a:lstStyle/>
          <a:p>
            <a:r>
              <a:rPr lang="fi-FI" smtClean="0"/>
              <a:t>Muokkaa perustyyl. napsautt.</a:t>
            </a:r>
            <a:endParaRPr lang="en-GB"/>
          </a:p>
        </p:txBody>
      </p:sp>
      <p:sp>
        <p:nvSpPr>
          <p:cNvPr id="3" name="Taulukon paikkamerkki 2"/>
          <p:cNvSpPr>
            <a:spLocks noGrp="1"/>
          </p:cNvSpPr>
          <p:nvPr>
            <p:ph type="tbl" idx="1"/>
          </p:nvPr>
        </p:nvSpPr>
        <p:spPr>
          <a:xfrm>
            <a:off x="609600" y="1600201"/>
            <a:ext cx="10972800"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fi-FI"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fi-FI" altLang="en-US"/>
          </a:p>
        </p:txBody>
      </p:sp>
      <p:sp>
        <p:nvSpPr>
          <p:cNvPr id="6" name="Rectangle 6"/>
          <p:cNvSpPr>
            <a:spLocks noGrp="1" noChangeArrowheads="1"/>
          </p:cNvSpPr>
          <p:nvPr>
            <p:ph type="sldNum" sz="quarter" idx="12"/>
          </p:nvPr>
        </p:nvSpPr>
        <p:spPr>
          <a:ln/>
        </p:spPr>
        <p:txBody>
          <a:bodyPr/>
          <a:lstStyle>
            <a:lvl1pPr>
              <a:defRPr/>
            </a:lvl1pPr>
          </a:lstStyle>
          <a:p>
            <a:fld id="{94E637EF-43AF-4558-BAC2-3D66CED81E7E}" type="slidenum">
              <a:rPr lang="fi-FI" altLang="en-US"/>
              <a:pPr/>
              <a:t>‹#›</a:t>
            </a:fld>
            <a:endParaRPr lang="fi-FI" altLang="en-US"/>
          </a:p>
        </p:txBody>
      </p:sp>
    </p:spTree>
    <p:extLst>
      <p:ext uri="{BB962C8B-B14F-4D97-AF65-F5344CB8AC3E}">
        <p14:creationId xmlns:p14="http://schemas.microsoft.com/office/powerpoint/2010/main" val="3519425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en-US" dirty="0"/>
          </a:p>
        </p:txBody>
      </p:sp>
      <p:sp>
        <p:nvSpPr>
          <p:cNvPr id="3" name="Content Placeholder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5588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fi-FI" smtClean="0"/>
              <a:t>Muokkaa perustyyl. napsautt.</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smtClean="0"/>
              <a:t>Muokkaa tekstin perustyylejä napsauttamalla</a:t>
            </a:r>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62146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32531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fi-FI" smtClean="0"/>
              <a:t>Muokkaa perustyyl. napsautt.</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Content Placeholder 3"/>
          <p:cNvSpPr>
            <a:spLocks noGrp="1"/>
          </p:cNvSpPr>
          <p:nvPr>
            <p:ph sz="half" idx="2"/>
          </p:nvPr>
        </p:nvSpPr>
        <p:spPr>
          <a:xfrm>
            <a:off x="839788" y="2505075"/>
            <a:ext cx="5157787" cy="3684588"/>
          </a:xfrm>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Content Placeholder 5"/>
          <p:cNvSpPr>
            <a:spLocks noGrp="1"/>
          </p:cNvSpPr>
          <p:nvPr>
            <p:ph sz="quarter" idx="4"/>
          </p:nvPr>
        </p:nvSpPr>
        <p:spPr>
          <a:xfrm>
            <a:off x="6172200" y="2505075"/>
            <a:ext cx="5183188" cy="3684588"/>
          </a:xfrm>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24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95384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67622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i-FI" smtClean="0"/>
              <a:t>Muokkaa perustyyl. napsautt.</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smtClean="0"/>
              <a:t>Muokkaa tekstin perustyylejä napsauttamalla</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6323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i-FI" smtClean="0"/>
              <a:t>Muokkaa perustyyl. napsautt.</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smtClean="0"/>
              <a:t>Lisää kuva napsauttamalla kuvaketta</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smtClean="0"/>
              <a:t>Muokkaa tekstin perustyylejä napsauttamalla</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51832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smtClean="0"/>
              <a:t>Muokkaa perustyyl. napsautt.</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87A34-81AB-432B-8DAE-1953F412C126}" type="datetimeFigureOut">
              <a:rPr lang="en-US" smtClean="0"/>
              <a:pPr/>
              <a:t>11/10/2017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9850857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4.png"/><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885371" y="1122363"/>
            <a:ext cx="9782629" cy="2387600"/>
          </a:xfrm>
        </p:spPr>
        <p:txBody>
          <a:bodyPr/>
          <a:lstStyle/>
          <a:p>
            <a:r>
              <a:rPr lang="fi-FI" dirty="0" smtClean="0"/>
              <a:t>ANCA-</a:t>
            </a:r>
            <a:r>
              <a:rPr lang="fi-FI" dirty="0" err="1" smtClean="0"/>
              <a:t>vaskuliitit</a:t>
            </a:r>
            <a:r>
              <a:rPr lang="fi-FI" dirty="0" smtClean="0"/>
              <a:t> ja niiden hoito</a:t>
            </a:r>
            <a:br>
              <a:rPr lang="fi-FI" dirty="0" smtClean="0"/>
            </a:br>
            <a:endParaRPr lang="sv-FI" dirty="0"/>
          </a:p>
        </p:txBody>
      </p:sp>
      <p:sp>
        <p:nvSpPr>
          <p:cNvPr id="3" name="Alaotsikko 2"/>
          <p:cNvSpPr>
            <a:spLocks noGrp="1"/>
          </p:cNvSpPr>
          <p:nvPr>
            <p:ph type="subTitle" idx="1"/>
          </p:nvPr>
        </p:nvSpPr>
        <p:spPr>
          <a:xfrm>
            <a:off x="885372" y="3602038"/>
            <a:ext cx="6604000" cy="1655762"/>
          </a:xfrm>
        </p:spPr>
        <p:txBody>
          <a:bodyPr>
            <a:normAutofit lnSpcReduction="10000"/>
          </a:bodyPr>
          <a:lstStyle/>
          <a:p>
            <a:r>
              <a:rPr lang="fi-FI" dirty="0" smtClean="0"/>
              <a:t>MUSAPÄIVÄT 2017</a:t>
            </a:r>
          </a:p>
          <a:p>
            <a:r>
              <a:rPr lang="fi-FI" dirty="0" smtClean="0"/>
              <a:t>Anna Salmela</a:t>
            </a:r>
          </a:p>
          <a:p>
            <a:r>
              <a:rPr lang="fi-FI" dirty="0" smtClean="0"/>
              <a:t>LL, sisätautien ja nefrologian erikoislääkäri</a:t>
            </a:r>
          </a:p>
          <a:p>
            <a:r>
              <a:rPr lang="fi-FI" dirty="0" smtClean="0"/>
              <a:t>Nefrologian ylilääkäri, Vaasan keskussairaala</a:t>
            </a:r>
          </a:p>
          <a:p>
            <a:endParaRPr lang="sv-FI" dirty="0"/>
          </a:p>
        </p:txBody>
      </p:sp>
      <p:sp>
        <p:nvSpPr>
          <p:cNvPr id="4" name="AutoShape 2" descr="Kuvahaun tulos haulle vaasan keskussairaala"/>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FI"/>
          </a:p>
        </p:txBody>
      </p:sp>
      <p:pic>
        <p:nvPicPr>
          <p:cNvPr id="5" name="Kuva 4"/>
          <p:cNvPicPr>
            <a:picLocks noChangeAspect="1"/>
          </p:cNvPicPr>
          <p:nvPr/>
        </p:nvPicPr>
        <p:blipFill>
          <a:blip r:embed="rId2"/>
          <a:stretch>
            <a:fillRect/>
          </a:stretch>
        </p:blipFill>
        <p:spPr>
          <a:xfrm>
            <a:off x="7200900" y="4086225"/>
            <a:ext cx="4845957" cy="2691171"/>
          </a:xfrm>
          <a:prstGeom prst="rect">
            <a:avLst/>
          </a:prstGeom>
        </p:spPr>
      </p:pic>
    </p:spTree>
    <p:extLst>
      <p:ext uri="{BB962C8B-B14F-4D97-AF65-F5344CB8AC3E}">
        <p14:creationId xmlns:p14="http://schemas.microsoft.com/office/powerpoint/2010/main" val="35993260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848995" y="381641"/>
            <a:ext cx="8494012" cy="614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9pPr>
          </a:lstStyle>
          <a:p>
            <a:pPr algn="ctr"/>
            <a:r>
              <a:rPr lang="en-GB" altLang="sv-FI" sz="1452" b="1">
                <a:latin typeface="Arial" panose="020B0604020202020204" pitchFamily="34" charset="0"/>
              </a:rPr>
              <a:t>These data are derived from 21,374 patients with any form of glomerular disease identified in renal biopsy specimens evaluated by the University of North Carolina Nephropathology Laboratory from 1986 to 2015.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997" y="6152327"/>
            <a:ext cx="1991729" cy="48245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6882" y="1204686"/>
            <a:ext cx="7602558" cy="466825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2296882" y="5972308"/>
            <a:ext cx="3918651" cy="309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9pPr>
          </a:lstStyle>
          <a:p>
            <a:r>
              <a:rPr lang="en-GB" altLang="sv-FI" sz="1089" b="1">
                <a:latin typeface="Arial" panose="020B0604020202020204" pitchFamily="34" charset="0"/>
              </a:rPr>
              <a:t>J. Charles Jennette, and Patrick H. Nachman CJASN 2017;12:1680-1691</a:t>
            </a:r>
          </a:p>
        </p:txBody>
      </p:sp>
      <p:sp>
        <p:nvSpPr>
          <p:cNvPr id="3077" name="Text Box 5"/>
          <p:cNvSpPr txBox="1">
            <a:spLocks noChangeArrowheads="1"/>
          </p:cNvSpPr>
          <p:nvPr/>
        </p:nvSpPr>
        <p:spPr bwMode="auto">
          <a:xfrm>
            <a:off x="1621451" y="6613175"/>
            <a:ext cx="4931078" cy="3470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9pPr>
          </a:lstStyle>
          <a:p>
            <a:r>
              <a:rPr lang="en-GB" altLang="sv-FI" sz="907">
                <a:latin typeface="Arial" panose="020B0604020202020204" pitchFamily="34" charset="0"/>
              </a:rPr>
              <a:t>©2017 by American Society of Nephrology</a:t>
            </a:r>
          </a:p>
        </p:txBody>
      </p:sp>
    </p:spTree>
    <p:extLst>
      <p:ext uri="{BB962C8B-B14F-4D97-AF65-F5344CB8AC3E}">
        <p14:creationId xmlns:p14="http://schemas.microsoft.com/office/powerpoint/2010/main" val="366254221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913795" y="0"/>
            <a:ext cx="10044491" cy="1075591"/>
          </a:xfrm>
        </p:spPr>
        <p:txBody>
          <a:bodyPr>
            <a:normAutofit/>
          </a:bodyPr>
          <a:lstStyle/>
          <a:p>
            <a:r>
              <a:rPr lang="fi-FI" sz="2800" dirty="0" smtClean="0"/>
              <a:t>ANCA-</a:t>
            </a:r>
            <a:r>
              <a:rPr lang="fi-FI" sz="2800" dirty="0" err="1" smtClean="0"/>
              <a:t>vaskuliitteihin</a:t>
            </a:r>
            <a:r>
              <a:rPr lang="fi-FI" sz="2800" dirty="0" smtClean="0"/>
              <a:t> liittyviä elinryhmäkohtaisia oireita ja löydöksiä</a:t>
            </a:r>
            <a:endParaRPr lang="sv-FI" sz="2800" dirty="0"/>
          </a:p>
        </p:txBody>
      </p:sp>
      <p:pic>
        <p:nvPicPr>
          <p:cNvPr id="6" name="Sisällön paikkamerkki 5"/>
          <p:cNvPicPr>
            <a:picLocks noGrp="1" noChangeAspect="1"/>
          </p:cNvPicPr>
          <p:nvPr>
            <p:ph idx="1"/>
          </p:nvPr>
        </p:nvPicPr>
        <p:blipFill>
          <a:blip r:embed="rId2"/>
          <a:stretch>
            <a:fillRect/>
          </a:stretch>
        </p:blipFill>
        <p:spPr>
          <a:xfrm>
            <a:off x="3483428" y="1075591"/>
            <a:ext cx="4833257" cy="5743637"/>
          </a:xfrm>
          <a:prstGeom prst="rect">
            <a:avLst/>
          </a:prstGeom>
        </p:spPr>
      </p:pic>
      <p:sp>
        <p:nvSpPr>
          <p:cNvPr id="5" name="Tekstiruutu 4"/>
          <p:cNvSpPr txBox="1"/>
          <p:nvPr/>
        </p:nvSpPr>
        <p:spPr>
          <a:xfrm>
            <a:off x="9927772" y="5958897"/>
            <a:ext cx="2075542" cy="646331"/>
          </a:xfrm>
          <a:prstGeom prst="rect">
            <a:avLst/>
          </a:prstGeom>
          <a:noFill/>
        </p:spPr>
        <p:txBody>
          <a:bodyPr wrap="square" rtlCol="0">
            <a:spAutoFit/>
          </a:bodyPr>
          <a:lstStyle/>
          <a:p>
            <a:r>
              <a:rPr lang="fi-FI" dirty="0" err="1" smtClean="0"/>
              <a:t>Sauranen</a:t>
            </a:r>
            <a:r>
              <a:rPr lang="fi-FI" dirty="0" smtClean="0"/>
              <a:t> et </a:t>
            </a:r>
            <a:r>
              <a:rPr lang="fi-FI" dirty="0" err="1" smtClean="0"/>
              <a:t>al</a:t>
            </a:r>
            <a:endParaRPr lang="fi-FI" dirty="0" smtClean="0"/>
          </a:p>
          <a:p>
            <a:r>
              <a:rPr lang="fi-FI" dirty="0" smtClean="0"/>
              <a:t>Duodecim 2016</a:t>
            </a:r>
            <a:endParaRPr lang="sv-FI" dirty="0"/>
          </a:p>
        </p:txBody>
      </p:sp>
    </p:spTree>
    <p:extLst>
      <p:ext uri="{BB962C8B-B14F-4D97-AF65-F5344CB8AC3E}">
        <p14:creationId xmlns:p14="http://schemas.microsoft.com/office/powerpoint/2010/main" val="995110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0" y="101600"/>
            <a:ext cx="11219543" cy="507992"/>
          </a:xfrm>
        </p:spPr>
        <p:txBody>
          <a:bodyPr>
            <a:normAutofit fontScale="90000"/>
          </a:bodyPr>
          <a:lstStyle/>
          <a:p>
            <a:r>
              <a:rPr lang="fi-FI" dirty="0" smtClean="0"/>
              <a:t>		HUS </a:t>
            </a:r>
            <a:r>
              <a:rPr lang="fi-FI" dirty="0" err="1" smtClean="0"/>
              <a:t>nefroklinikka</a:t>
            </a:r>
            <a:r>
              <a:rPr lang="fi-FI" dirty="0" smtClean="0"/>
              <a:t> 1995-2005  </a:t>
            </a:r>
            <a:endParaRPr lang="sv-FI" dirty="0"/>
          </a:p>
        </p:txBody>
      </p:sp>
      <p:graphicFrame>
        <p:nvGraphicFramePr>
          <p:cNvPr id="4" name="Sisällön paikkamerkki 3"/>
          <p:cNvGraphicFramePr>
            <a:graphicFrameLocks noGrp="1"/>
          </p:cNvGraphicFramePr>
          <p:nvPr>
            <p:ph idx="1"/>
            <p:extLst>
              <p:ext uri="{D42A27DB-BD31-4B8C-83A1-F6EECF244321}">
                <p14:modId xmlns:p14="http://schemas.microsoft.com/office/powerpoint/2010/main" val="1023372989"/>
              </p:ext>
            </p:extLst>
          </p:nvPr>
        </p:nvGraphicFramePr>
        <p:xfrm>
          <a:off x="1973944" y="609593"/>
          <a:ext cx="7213599" cy="6096003"/>
        </p:xfrm>
        <a:graphic>
          <a:graphicData uri="http://schemas.openxmlformats.org/drawingml/2006/table">
            <a:tbl>
              <a:tblPr firstRow="1" firstCol="1" bandRow="1">
                <a:tableStyleId>{5C22544A-7EE6-4342-B048-85BDC9FD1C3A}</a:tableStyleId>
              </a:tblPr>
              <a:tblGrid>
                <a:gridCol w="2445363"/>
                <a:gridCol w="1344732"/>
                <a:gridCol w="1344732"/>
                <a:gridCol w="1344732"/>
                <a:gridCol w="734040"/>
              </a:tblGrid>
              <a:tr h="260641">
                <a:tc>
                  <a:txBody>
                    <a:bodyPr/>
                    <a:lstStyle/>
                    <a:p>
                      <a:pPr>
                        <a:lnSpc>
                          <a:spcPct val="150000"/>
                        </a:lnSpc>
                        <a:spcAft>
                          <a:spcPts val="0"/>
                        </a:spcAft>
                        <a:tabLst>
                          <a:tab pos="1620520" algn="r"/>
                        </a:tabLst>
                      </a:pPr>
                      <a:r>
                        <a:rPr lang="en-GB" sz="1200" dirty="0">
                          <a:effectLst/>
                        </a:rPr>
                        <a:t> </a:t>
                      </a:r>
                      <a:endParaRPr lang="sv-FI"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200" dirty="0">
                          <a:effectLst/>
                        </a:rPr>
                        <a:t>MPA</a:t>
                      </a:r>
                      <a:endParaRPr lang="sv-FI"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200" dirty="0">
                          <a:effectLst/>
                        </a:rPr>
                        <a:t>GPA</a:t>
                      </a:r>
                      <a:endParaRPr lang="sv-FI"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200" dirty="0">
                          <a:effectLst/>
                        </a:rPr>
                        <a:t>All</a:t>
                      </a:r>
                      <a:endParaRPr lang="sv-FI"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900" dirty="0">
                          <a:effectLst/>
                        </a:rPr>
                        <a:t> </a:t>
                      </a:r>
                      <a:endParaRPr lang="sv-FI"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 </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100">
                          <a:effectLst/>
                        </a:rPr>
                        <a:t>N=47</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100" dirty="0">
                          <a:effectLst/>
                        </a:rPr>
                        <a:t>N=38</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100" dirty="0">
                          <a:effectLst/>
                        </a:rPr>
                        <a:t>N=85</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US" sz="1100">
                          <a:effectLst/>
                        </a:rPr>
                        <a:t>P*</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Ma</a:t>
                      </a:r>
                      <a:r>
                        <a:rPr lang="en-GB" sz="1100" dirty="0">
                          <a:effectLst/>
                        </a:rPr>
                        <a:t>les</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27 (</a:t>
                      </a:r>
                      <a:r>
                        <a:rPr lang="fi-FI" sz="1100">
                          <a:effectLst/>
                        </a:rPr>
                        <a:t>57.4)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26 (68.4)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53 (62.4)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0.30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Age (years)</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62 (28-80)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52 (22-77)</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58 (22-80)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0.004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Hypertonia</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14 (29.8)</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8 (21.1)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22 (25.9)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0.36</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CVD</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8 (17.0)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3 (7.9)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11 (12.9)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0.21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Creatinine (µ</a:t>
                      </a:r>
                      <a:r>
                        <a:rPr lang="en-GB" sz="1100" dirty="0" err="1">
                          <a:effectLst/>
                        </a:rPr>
                        <a:t>mol</a:t>
                      </a:r>
                      <a:r>
                        <a:rPr lang="en-GB" sz="1100" dirty="0">
                          <a:effectLst/>
                        </a:rPr>
                        <a:t>/l)</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250 (63-2332)</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164 (56-1600)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208 (56-2332)</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0.02</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GFR (ml/min/1.73m</a:t>
                      </a:r>
                      <a:r>
                        <a:rPr lang="en-GB" sz="1100" baseline="30000" dirty="0">
                          <a:effectLst/>
                        </a:rPr>
                        <a:t>2</a:t>
                      </a:r>
                      <a:r>
                        <a:rPr lang="en-GB" sz="1100" dirty="0">
                          <a:effectLst/>
                        </a:rPr>
                        <a:t>)</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17 (1-91)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35 (3-120)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24 (1-120)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0.01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ANCA	PR3-ANCA</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6 (12.8)</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34 (89.5)</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40 (47.1)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&lt;0.001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	MPO-ANCA</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41 (87.2)</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4 (10.5)</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45 (52.9)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 </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GB" sz="1100" dirty="0">
                          <a:effectLst/>
                        </a:rPr>
                        <a:t>BVAS</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15 (11-26)</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19 (5-39)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17 (5-39)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dirty="0">
                          <a:effectLst/>
                        </a:rPr>
                        <a:t>&lt;0.001</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fi-FI" sz="1100" dirty="0" err="1">
                          <a:effectLst/>
                        </a:rPr>
                        <a:t>Proteinuria</a:t>
                      </a:r>
                      <a:r>
                        <a:rPr lang="fi-FI" sz="1100" dirty="0">
                          <a:effectLst/>
                        </a:rPr>
                        <a:t> (g/d)</a:t>
                      </a:r>
                      <a:r>
                        <a:rPr lang="en-US" sz="1100" dirty="0">
                          <a:effectLst/>
                        </a:rPr>
                        <a:t>	&lt;0.5</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7 (14.9)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6 (15.8)</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13 (15.3)</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0.31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fi-FI" sz="1100" dirty="0">
                          <a:effectLst/>
                        </a:rPr>
                        <a:t>	0.5-3.0</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26 (55.3)</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26 (68.4)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52 (61.2)</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 </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	&gt;3.0 </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14 (29.8)</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6 (15.8)</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20 (23.5)</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 </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354741">
                <a:tc>
                  <a:txBody>
                    <a:bodyPr/>
                    <a:lstStyle/>
                    <a:p>
                      <a:pPr>
                        <a:lnSpc>
                          <a:spcPct val="150000"/>
                        </a:lnSpc>
                        <a:spcAft>
                          <a:spcPts val="0"/>
                        </a:spcAft>
                        <a:tabLst>
                          <a:tab pos="1620520" algn="r"/>
                        </a:tabLst>
                      </a:pPr>
                      <a:r>
                        <a:rPr lang="en-US" sz="1100" dirty="0">
                          <a:effectLst/>
                        </a:rPr>
                        <a:t>Organ involvement        renal</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47 (100)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38 (100)</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85 (100)</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 </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	general symptoms***</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33 (70.2)</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34 (89.5)</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67 (78.8)</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0.03</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	lung</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13 (27.7)</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18 (47.4)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31 (36.5)</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0.06</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	ENT</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2 (4.3)</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23 (60.5)</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25 (29.4)</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&lt;0.001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354741">
                <a:tc>
                  <a:txBody>
                    <a:bodyPr/>
                    <a:lstStyle/>
                    <a:p>
                      <a:pPr>
                        <a:lnSpc>
                          <a:spcPct val="150000"/>
                        </a:lnSpc>
                        <a:spcAft>
                          <a:spcPts val="0"/>
                        </a:spcAft>
                        <a:tabLst>
                          <a:tab pos="1620520" algn="r"/>
                        </a:tabLst>
                      </a:pPr>
                      <a:r>
                        <a:rPr lang="en-US" sz="1100" dirty="0">
                          <a:effectLst/>
                        </a:rPr>
                        <a:t>                                             skin</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6 (12.8)</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9 (23.7)</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15 (17.6)</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0.19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238921">
                <a:tc>
                  <a:txBody>
                    <a:bodyPr/>
                    <a:lstStyle/>
                    <a:p>
                      <a:pPr>
                        <a:lnSpc>
                          <a:spcPct val="150000"/>
                        </a:lnSpc>
                        <a:spcAft>
                          <a:spcPts val="0"/>
                        </a:spcAft>
                        <a:tabLst>
                          <a:tab pos="1620520" algn="r"/>
                        </a:tabLst>
                      </a:pPr>
                      <a:r>
                        <a:rPr lang="en-US" sz="1100" dirty="0">
                          <a:effectLst/>
                        </a:rPr>
                        <a:t>	eyes/mucous membranes</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3 (6.4)</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11 (28.9)</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a:effectLst/>
                        </a:rPr>
                        <a:t>14 (16.5)</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a:effectLst/>
                        </a:rPr>
                        <a:t>0.01</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354741">
                <a:tc>
                  <a:txBody>
                    <a:bodyPr/>
                    <a:lstStyle/>
                    <a:p>
                      <a:pPr>
                        <a:lnSpc>
                          <a:spcPct val="150000"/>
                        </a:lnSpc>
                        <a:spcAft>
                          <a:spcPts val="0"/>
                        </a:spcAft>
                        <a:tabLst>
                          <a:tab pos="1620520" algn="r"/>
                        </a:tabLst>
                      </a:pPr>
                      <a:r>
                        <a:rPr lang="en-US" sz="1100" dirty="0">
                          <a:effectLst/>
                        </a:rPr>
                        <a:t>                       nervous system</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3 (6.4)</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5 (13.2)</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8 (9.4)</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dirty="0">
                          <a:effectLst/>
                        </a:rPr>
                        <a:t>0.49**</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354741">
                <a:tc>
                  <a:txBody>
                    <a:bodyPr/>
                    <a:lstStyle/>
                    <a:p>
                      <a:pPr>
                        <a:lnSpc>
                          <a:spcPct val="150000"/>
                        </a:lnSpc>
                        <a:spcAft>
                          <a:spcPts val="0"/>
                        </a:spcAft>
                        <a:tabLst>
                          <a:tab pos="1620520" algn="r"/>
                        </a:tabLst>
                      </a:pPr>
                      <a:r>
                        <a:rPr lang="en-US" sz="1100" dirty="0">
                          <a:effectLst/>
                        </a:rPr>
                        <a:t>                                abdominal</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5 (10.6)</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1 (2.6)</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6 (7.1)</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dirty="0">
                          <a:effectLst/>
                        </a:rPr>
                        <a:t>0.22**</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r h="354741">
                <a:tc>
                  <a:txBody>
                    <a:bodyPr/>
                    <a:lstStyle/>
                    <a:p>
                      <a:pPr>
                        <a:lnSpc>
                          <a:spcPct val="150000"/>
                        </a:lnSpc>
                        <a:spcAft>
                          <a:spcPts val="0"/>
                        </a:spcAft>
                        <a:tabLst>
                          <a:tab pos="1620520" algn="r"/>
                        </a:tabLst>
                      </a:pPr>
                      <a:r>
                        <a:rPr lang="en-US" sz="1100">
                          <a:effectLst/>
                        </a:rPr>
                        <a:t>                                       cardiac</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a:effectLst/>
                        </a:rPr>
                        <a:t>2 (4.3)</a:t>
                      </a:r>
                      <a:endParaRPr lang="sv-FI" sz="110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fi-FI" sz="1100" dirty="0">
                          <a:effectLst/>
                        </a:rPr>
                        <a:t>0 (0.0)</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marR="38100" algn="ctr">
                        <a:lnSpc>
                          <a:spcPct val="150000"/>
                        </a:lnSpc>
                        <a:spcAft>
                          <a:spcPts val="0"/>
                        </a:spcAft>
                      </a:pPr>
                      <a:r>
                        <a:rPr lang="en-US" sz="1100" dirty="0">
                          <a:effectLst/>
                        </a:rPr>
                        <a:t>2 (2.4)</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c>
                  <a:txBody>
                    <a:bodyPr/>
                    <a:lstStyle/>
                    <a:p>
                      <a:pPr algn="ctr">
                        <a:lnSpc>
                          <a:spcPct val="150000"/>
                        </a:lnSpc>
                        <a:spcAft>
                          <a:spcPts val="0"/>
                        </a:spcAft>
                      </a:pPr>
                      <a:r>
                        <a:rPr lang="en-GB" sz="1100" dirty="0">
                          <a:effectLst/>
                        </a:rPr>
                        <a:t>0.50**</a:t>
                      </a:r>
                      <a:endParaRPr lang="sv-FI"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12" marR="47612" marT="0" marB="0"/>
                </a:tc>
              </a:tr>
            </a:tbl>
          </a:graphicData>
        </a:graphic>
      </p:graphicFrame>
    </p:spTree>
    <p:extLst>
      <p:ext uri="{BB962C8B-B14F-4D97-AF65-F5344CB8AC3E}">
        <p14:creationId xmlns:p14="http://schemas.microsoft.com/office/powerpoint/2010/main" val="15613604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fi-FI" altLang="en-US" sz="4000"/>
              <a:t>Munuaisoireinen ANCA-vaskuliitti</a:t>
            </a:r>
            <a:br>
              <a:rPr lang="fi-FI" altLang="en-US" sz="4000"/>
            </a:br>
            <a:endParaRPr lang="fi-FI" altLang="en-US" sz="4000"/>
          </a:p>
        </p:txBody>
      </p:sp>
      <p:sp>
        <p:nvSpPr>
          <p:cNvPr id="18435" name="Rectangle 3"/>
          <p:cNvSpPr>
            <a:spLocks noGrp="1" noChangeArrowheads="1"/>
          </p:cNvSpPr>
          <p:nvPr>
            <p:ph type="body" idx="1"/>
          </p:nvPr>
        </p:nvSpPr>
        <p:spPr/>
        <p:txBody>
          <a:bodyPr/>
          <a:lstStyle/>
          <a:p>
            <a:pPr eaLnBrk="1" hangingPunct="1"/>
            <a:r>
              <a:rPr lang="fi-FI" altLang="en-US" dirty="0" smtClean="0"/>
              <a:t>RPGN: </a:t>
            </a:r>
            <a:r>
              <a:rPr lang="fi-FI" altLang="en-US" dirty="0" err="1" smtClean="0"/>
              <a:t>krea</a:t>
            </a:r>
            <a:r>
              <a:rPr lang="fi-FI" altLang="en-US" dirty="0" smtClean="0">
                <a:sym typeface="Symbol" panose="05050102010706020507" pitchFamily="18" charset="2"/>
              </a:rPr>
              <a:t>, </a:t>
            </a:r>
            <a:r>
              <a:rPr lang="fi-FI" altLang="en-US" dirty="0" err="1" smtClean="0">
                <a:sym typeface="Symbol" panose="05050102010706020507" pitchFamily="18" charset="2"/>
              </a:rPr>
              <a:t>hematuria</a:t>
            </a:r>
            <a:r>
              <a:rPr lang="fi-FI" altLang="en-US" dirty="0" smtClean="0">
                <a:sym typeface="Symbol" panose="05050102010706020507" pitchFamily="18" charset="2"/>
              </a:rPr>
              <a:t>/punasolulieriöt, </a:t>
            </a:r>
            <a:r>
              <a:rPr lang="fi-FI" altLang="en-US" dirty="0" err="1" smtClean="0">
                <a:sym typeface="Symbol" panose="05050102010706020507" pitchFamily="18" charset="2"/>
              </a:rPr>
              <a:t>proteinuria,RR</a:t>
            </a:r>
            <a:endParaRPr lang="fi-FI" altLang="en-US" dirty="0" smtClean="0">
              <a:sym typeface="Symbol" panose="05050102010706020507" pitchFamily="18" charset="2"/>
            </a:endParaRPr>
          </a:p>
          <a:p>
            <a:pPr lvl="1" eaLnBrk="1" hangingPunct="1"/>
            <a:r>
              <a:rPr lang="fi-FI" altLang="en-US" dirty="0" smtClean="0">
                <a:sym typeface="Symbol" panose="05050102010706020507" pitchFamily="18" charset="2"/>
              </a:rPr>
              <a:t>PR3-ANCA+ useammin kuin MPO-ANCA+ </a:t>
            </a:r>
          </a:p>
          <a:p>
            <a:pPr eaLnBrk="1" hangingPunct="1"/>
            <a:r>
              <a:rPr lang="fi-FI" altLang="en-US" dirty="0" err="1" smtClean="0"/>
              <a:t>Indolentti</a:t>
            </a:r>
            <a:r>
              <a:rPr lang="fi-FI" altLang="en-US" dirty="0" smtClean="0"/>
              <a:t> etenevä CKD</a:t>
            </a:r>
          </a:p>
          <a:p>
            <a:pPr lvl="1" eaLnBrk="1" hangingPunct="1"/>
            <a:r>
              <a:rPr lang="fi-FI" altLang="en-US" dirty="0" smtClean="0"/>
              <a:t>MPO-ANCA+ </a:t>
            </a:r>
            <a:r>
              <a:rPr lang="fi-FI" altLang="en-US" dirty="0" err="1" smtClean="0"/>
              <a:t>usemmin</a:t>
            </a:r>
            <a:r>
              <a:rPr lang="fi-FI" altLang="en-US" dirty="0" smtClean="0"/>
              <a:t> kuin MPO-ANCA</a:t>
            </a:r>
          </a:p>
          <a:p>
            <a:pPr eaLnBrk="1" hangingPunct="1"/>
            <a:endParaRPr lang="fi-FI" altLang="en-US" dirty="0" smtClean="0"/>
          </a:p>
        </p:txBody>
      </p:sp>
    </p:spTree>
    <p:extLst>
      <p:ext uri="{BB962C8B-B14F-4D97-AF65-F5344CB8AC3E}">
        <p14:creationId xmlns:p14="http://schemas.microsoft.com/office/powerpoint/2010/main" val="28143534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ancaiifig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1773238"/>
            <a:ext cx="4321175" cy="369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descr="ancaiifig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6363" y="1773239"/>
            <a:ext cx="3960812"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 Box 4"/>
          <p:cNvSpPr txBox="1">
            <a:spLocks noChangeArrowheads="1"/>
          </p:cNvSpPr>
          <p:nvPr/>
        </p:nvSpPr>
        <p:spPr bwMode="auto">
          <a:xfrm>
            <a:off x="2208213" y="190500"/>
            <a:ext cx="761841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fi-FI" altLang="en-US" sz="3200">
                <a:solidFill>
                  <a:schemeClr val="tx2"/>
                </a:solidFill>
                <a:effectLst>
                  <a:outerShdw blurRad="38100" dist="38100" dir="2700000" algn="tl">
                    <a:srgbClr val="C0C0C0"/>
                  </a:outerShdw>
                </a:effectLst>
                <a:latin typeface="Tahoma" pitchFamily="34" charset="0"/>
              </a:rPr>
              <a:t>Pauci-immuuni fokaalinen, nekrotisoiva glomerulonefriitti</a:t>
            </a:r>
          </a:p>
        </p:txBody>
      </p:sp>
    </p:spTree>
    <p:extLst>
      <p:ext uri="{BB962C8B-B14F-4D97-AF65-F5344CB8AC3E}">
        <p14:creationId xmlns:p14="http://schemas.microsoft.com/office/powerpoint/2010/main" val="25483775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Potilas MPA elokuu 2017</a:t>
            </a:r>
            <a:endParaRPr lang="en-US" dirty="0"/>
          </a:p>
        </p:txBody>
      </p:sp>
      <p:sp>
        <p:nvSpPr>
          <p:cNvPr id="3" name="Content Placeholder 2"/>
          <p:cNvSpPr>
            <a:spLocks noGrp="1"/>
          </p:cNvSpPr>
          <p:nvPr>
            <p:ph idx="1"/>
          </p:nvPr>
        </p:nvSpPr>
        <p:spPr/>
        <p:txBody>
          <a:bodyPr>
            <a:normAutofit/>
          </a:bodyPr>
          <a:lstStyle/>
          <a:p>
            <a:r>
              <a:rPr lang="fi-FI" dirty="0" smtClean="0"/>
              <a:t>75-v </a:t>
            </a:r>
            <a:r>
              <a:rPr lang="fi-FI" dirty="0" err="1" smtClean="0"/>
              <a:t>eläk</a:t>
            </a:r>
            <a:r>
              <a:rPr lang="fi-FI" dirty="0" smtClean="0"/>
              <a:t> insinööri, tupakoimaton</a:t>
            </a:r>
          </a:p>
          <a:p>
            <a:r>
              <a:rPr lang="fi-FI" dirty="0" smtClean="0"/>
              <a:t>1980-luvulla reumaattisia särkyä sormissa ja varpaissa</a:t>
            </a:r>
          </a:p>
          <a:p>
            <a:r>
              <a:rPr lang="fi-FI" dirty="0" smtClean="0"/>
              <a:t>2007 </a:t>
            </a:r>
            <a:r>
              <a:rPr lang="fi-FI" dirty="0" err="1" smtClean="0"/>
              <a:t>Ca</a:t>
            </a:r>
            <a:r>
              <a:rPr lang="fi-FI" dirty="0" smtClean="0"/>
              <a:t> </a:t>
            </a:r>
            <a:r>
              <a:rPr lang="fi-FI" dirty="0" err="1" smtClean="0"/>
              <a:t>basocellulare</a:t>
            </a:r>
            <a:r>
              <a:rPr lang="fi-FI" dirty="0" smtClean="0"/>
              <a:t> operoitu otsasta</a:t>
            </a:r>
          </a:p>
          <a:p>
            <a:r>
              <a:rPr lang="fi-FI" dirty="0" err="1" smtClean="0"/>
              <a:t>Prostatahyperplasia</a:t>
            </a:r>
            <a:r>
              <a:rPr lang="fi-FI" dirty="0" smtClean="0"/>
              <a:t>, </a:t>
            </a:r>
            <a:r>
              <a:rPr lang="fi-FI" dirty="0" err="1" smtClean="0"/>
              <a:t>Omnic-lääkitys</a:t>
            </a:r>
            <a:endParaRPr lang="fi-FI" dirty="0" smtClean="0"/>
          </a:p>
          <a:p>
            <a:r>
              <a:rPr lang="fi-FI" dirty="0" smtClean="0"/>
              <a:t>Nykyoireet:</a:t>
            </a:r>
          </a:p>
          <a:p>
            <a:pPr lvl="1"/>
            <a:r>
              <a:rPr lang="fi-FI" dirty="0" smtClean="0"/>
              <a:t>Viime talvesta yskää ja hengenahdistusta</a:t>
            </a:r>
          </a:p>
          <a:p>
            <a:pPr lvl="1"/>
            <a:r>
              <a:rPr lang="fi-FI" dirty="0" smtClean="0"/>
              <a:t>Ruokahalu heikentynyt, laihtunut pari kiloa</a:t>
            </a:r>
          </a:p>
          <a:p>
            <a:pPr lvl="1"/>
            <a:r>
              <a:rPr lang="fi-FI" dirty="0" smtClean="0"/>
              <a:t>lihasvoimattomuutta</a:t>
            </a:r>
            <a:endParaRPr lang="en-US" dirty="0"/>
          </a:p>
        </p:txBody>
      </p:sp>
    </p:spTree>
    <p:extLst>
      <p:ext uri="{BB962C8B-B14F-4D97-AF65-F5344CB8AC3E}">
        <p14:creationId xmlns:p14="http://schemas.microsoft.com/office/powerpoint/2010/main" val="34132493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privaattilääkärillä</a:t>
            </a:r>
            <a:endParaRPr lang="en-US" dirty="0"/>
          </a:p>
        </p:txBody>
      </p:sp>
      <p:sp>
        <p:nvSpPr>
          <p:cNvPr id="3" name="Content Placeholder 2"/>
          <p:cNvSpPr>
            <a:spLocks noGrp="1"/>
          </p:cNvSpPr>
          <p:nvPr>
            <p:ph idx="1"/>
          </p:nvPr>
        </p:nvSpPr>
        <p:spPr/>
        <p:txBody>
          <a:bodyPr/>
          <a:lstStyle/>
          <a:p>
            <a:r>
              <a:rPr lang="fi-FI" dirty="0" smtClean="0"/>
              <a:t>Elokuun alussa hakeutunut privaattiin sisätautilääkärille</a:t>
            </a:r>
          </a:p>
          <a:p>
            <a:pPr lvl="1"/>
            <a:endParaRPr lang="fi-FI" dirty="0" smtClean="0"/>
          </a:p>
          <a:p>
            <a:pPr lvl="1"/>
            <a:r>
              <a:rPr lang="fi-FI" dirty="0" smtClean="0"/>
              <a:t>Rasitusergometria 0</a:t>
            </a:r>
          </a:p>
          <a:p>
            <a:pPr lvl="1"/>
            <a:endParaRPr lang="fi-FI" dirty="0" smtClean="0"/>
          </a:p>
          <a:p>
            <a:pPr lvl="1"/>
            <a:r>
              <a:rPr lang="fi-FI" dirty="0" smtClean="0"/>
              <a:t>RR 160/60, </a:t>
            </a:r>
            <a:r>
              <a:rPr lang="fi-FI" dirty="0" err="1" smtClean="0"/>
              <a:t>takykardinen</a:t>
            </a:r>
            <a:endParaRPr lang="fi-FI" dirty="0" smtClean="0"/>
          </a:p>
          <a:p>
            <a:pPr lvl="1"/>
            <a:endParaRPr lang="fi-FI" dirty="0" smtClean="0"/>
          </a:p>
          <a:p>
            <a:pPr lvl="1"/>
            <a:r>
              <a:rPr lang="fi-FI" dirty="0" err="1" smtClean="0"/>
              <a:t>Labroissa</a:t>
            </a:r>
            <a:r>
              <a:rPr lang="fi-FI" dirty="0" smtClean="0"/>
              <a:t>: </a:t>
            </a:r>
            <a:r>
              <a:rPr lang="fi-FI" dirty="0" err="1" smtClean="0"/>
              <a:t>pvk</a:t>
            </a:r>
            <a:r>
              <a:rPr lang="fi-FI" dirty="0" smtClean="0"/>
              <a:t> 0, </a:t>
            </a:r>
            <a:r>
              <a:rPr lang="fi-FI" dirty="0" err="1" smtClean="0"/>
              <a:t>eGFR</a:t>
            </a:r>
            <a:r>
              <a:rPr lang="fi-FI" dirty="0" smtClean="0"/>
              <a:t> 50ml/min</a:t>
            </a:r>
          </a:p>
          <a:p>
            <a:pPr lvl="1"/>
            <a:endParaRPr lang="fi-FI" dirty="0" smtClean="0"/>
          </a:p>
          <a:p>
            <a:pPr lvl="1"/>
            <a:r>
              <a:rPr lang="fi-FI" dirty="0" smtClean="0"/>
              <a:t>THX-</a:t>
            </a:r>
            <a:r>
              <a:rPr lang="fi-FI" dirty="0" err="1" smtClean="0"/>
              <a:t>rtg</a:t>
            </a:r>
            <a:r>
              <a:rPr lang="fi-FI" dirty="0" smtClean="0"/>
              <a:t>: perifeerisesti painottuva </a:t>
            </a:r>
            <a:r>
              <a:rPr lang="fi-FI" dirty="0" err="1" smtClean="0"/>
              <a:t>fibroottinen</a:t>
            </a:r>
            <a:r>
              <a:rPr lang="fi-FI" dirty="0" smtClean="0"/>
              <a:t> kuviolisä </a:t>
            </a:r>
          </a:p>
          <a:p>
            <a:pPr marL="457200" lvl="1" indent="0">
              <a:buNone/>
            </a:pPr>
            <a:r>
              <a:rPr lang="fi-FI" dirty="0" smtClean="0">
                <a:sym typeface="Wingdings" panose="05000000000000000000" pitchFamily="2" charset="2"/>
              </a:rPr>
              <a:t> Lähete keuhkolääkärille: </a:t>
            </a:r>
            <a:r>
              <a:rPr lang="fi-FI" dirty="0" err="1" smtClean="0">
                <a:sym typeface="Wingdings" panose="05000000000000000000" pitchFamily="2" charset="2"/>
              </a:rPr>
              <a:t>keuhkofibroosi</a:t>
            </a:r>
            <a:r>
              <a:rPr lang="fi-FI" dirty="0">
                <a:sym typeface="Wingdings" panose="05000000000000000000" pitchFamily="2" charset="2"/>
              </a:rPr>
              <a:t>?</a:t>
            </a:r>
            <a:endParaRPr lang="en-US" dirty="0"/>
          </a:p>
        </p:txBody>
      </p:sp>
    </p:spTree>
    <p:extLst>
      <p:ext uri="{BB962C8B-B14F-4D97-AF65-F5344CB8AC3E}">
        <p14:creationId xmlns:p14="http://schemas.microsoft.com/office/powerpoint/2010/main" val="7805686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päiv</a:t>
            </a:r>
            <a:r>
              <a:rPr lang="fi-FI" dirty="0" smtClean="0"/>
              <a:t> </a:t>
            </a:r>
            <a:r>
              <a:rPr lang="fi-FI" dirty="0" err="1" smtClean="0"/>
              <a:t>pkl:lla</a:t>
            </a:r>
            <a:r>
              <a:rPr lang="fi-FI" dirty="0" smtClean="0"/>
              <a:t> 27.8.</a:t>
            </a:r>
            <a:endParaRPr lang="en-US" dirty="0"/>
          </a:p>
        </p:txBody>
      </p:sp>
      <p:sp>
        <p:nvSpPr>
          <p:cNvPr id="3" name="Content Placeholder 2"/>
          <p:cNvSpPr>
            <a:spLocks noGrp="1"/>
          </p:cNvSpPr>
          <p:nvPr>
            <p:ph idx="1"/>
          </p:nvPr>
        </p:nvSpPr>
        <p:spPr/>
        <p:txBody>
          <a:bodyPr>
            <a:normAutofit/>
          </a:bodyPr>
          <a:lstStyle/>
          <a:p>
            <a:r>
              <a:rPr lang="fi-FI" dirty="0" smtClean="0"/>
              <a:t>Turvotusta raajoihin ja viikossa paino </a:t>
            </a:r>
            <a:r>
              <a:rPr lang="fi-FI" dirty="0" err="1" smtClean="0"/>
              <a:t>noussu</a:t>
            </a:r>
            <a:r>
              <a:rPr lang="fi-FI" dirty="0" smtClean="0"/>
              <a:t> 79-85kg</a:t>
            </a:r>
          </a:p>
          <a:p>
            <a:endParaRPr lang="fi-FI" dirty="0" smtClean="0"/>
          </a:p>
          <a:p>
            <a:r>
              <a:rPr lang="fi-FI" dirty="0" smtClean="0"/>
              <a:t>Hengenahdistus pahentunut</a:t>
            </a:r>
          </a:p>
          <a:p>
            <a:endParaRPr lang="fi-FI" dirty="0" smtClean="0"/>
          </a:p>
          <a:p>
            <a:r>
              <a:rPr lang="fi-FI" dirty="0" smtClean="0"/>
              <a:t>Status: polvista alaspäin </a:t>
            </a:r>
            <a:r>
              <a:rPr lang="fi-FI" dirty="0" err="1" smtClean="0"/>
              <a:t>pitting</a:t>
            </a:r>
            <a:r>
              <a:rPr lang="fi-FI" dirty="0" smtClean="0"/>
              <a:t>, keuhkoista </a:t>
            </a:r>
            <a:r>
              <a:rPr lang="fi-FI" dirty="0" err="1" smtClean="0"/>
              <a:t>vas</a:t>
            </a:r>
            <a:r>
              <a:rPr lang="fi-FI" dirty="0" smtClean="0"/>
              <a:t> </a:t>
            </a:r>
            <a:r>
              <a:rPr lang="fi-FI" dirty="0" err="1" smtClean="0"/>
              <a:t>basaal</a:t>
            </a:r>
            <a:r>
              <a:rPr lang="fi-FI" dirty="0" smtClean="0"/>
              <a:t> rahinaa, RR 152/74, </a:t>
            </a:r>
            <a:r>
              <a:rPr lang="fi-FI" dirty="0" err="1" smtClean="0"/>
              <a:t>sat</a:t>
            </a:r>
            <a:r>
              <a:rPr lang="fi-FI" dirty="0" smtClean="0"/>
              <a:t> 97% hi, </a:t>
            </a:r>
            <a:r>
              <a:rPr lang="fi-FI" dirty="0" err="1" smtClean="0"/>
              <a:t>kuumeton</a:t>
            </a:r>
            <a:endParaRPr lang="fi-FI" dirty="0" smtClean="0"/>
          </a:p>
          <a:p>
            <a:endParaRPr lang="fi-FI" dirty="0" smtClean="0"/>
          </a:p>
          <a:p>
            <a:r>
              <a:rPr lang="fi-FI" dirty="0" err="1" smtClean="0"/>
              <a:t>Lab</a:t>
            </a:r>
            <a:r>
              <a:rPr lang="fi-FI" dirty="0" smtClean="0"/>
              <a:t>: </a:t>
            </a:r>
            <a:r>
              <a:rPr lang="fi-FI" dirty="0" err="1" smtClean="0"/>
              <a:t>crp</a:t>
            </a:r>
            <a:r>
              <a:rPr lang="fi-FI" dirty="0" smtClean="0"/>
              <a:t> 94, </a:t>
            </a:r>
            <a:r>
              <a:rPr lang="fi-FI" dirty="0" err="1" smtClean="0"/>
              <a:t>Hb</a:t>
            </a:r>
            <a:r>
              <a:rPr lang="fi-FI" dirty="0" smtClean="0"/>
              <a:t> 122, </a:t>
            </a:r>
            <a:r>
              <a:rPr lang="fi-FI" dirty="0" err="1" smtClean="0"/>
              <a:t>leuk</a:t>
            </a:r>
            <a:r>
              <a:rPr lang="fi-FI" dirty="0" smtClean="0"/>
              <a:t> 12,48, </a:t>
            </a:r>
            <a:r>
              <a:rPr lang="fi-FI" dirty="0" err="1" smtClean="0"/>
              <a:t>krea</a:t>
            </a:r>
            <a:r>
              <a:rPr lang="fi-FI" dirty="0" smtClean="0"/>
              <a:t> 278 (</a:t>
            </a:r>
            <a:r>
              <a:rPr lang="fi-FI" dirty="0" err="1" smtClean="0"/>
              <a:t>eGFR</a:t>
            </a:r>
            <a:r>
              <a:rPr lang="fi-FI" dirty="0" smtClean="0"/>
              <a:t> 18)</a:t>
            </a:r>
          </a:p>
          <a:p>
            <a:pPr marL="0" indent="0">
              <a:buNone/>
            </a:pPr>
            <a:endParaRPr lang="fi-FI" dirty="0" smtClean="0"/>
          </a:p>
          <a:p>
            <a:endParaRPr lang="en-US" dirty="0"/>
          </a:p>
        </p:txBody>
      </p:sp>
    </p:spTree>
    <p:extLst>
      <p:ext uri="{BB962C8B-B14F-4D97-AF65-F5344CB8AC3E}">
        <p14:creationId xmlns:p14="http://schemas.microsoft.com/office/powerpoint/2010/main" val="105110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		THX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18108" y="1690688"/>
            <a:ext cx="6262298"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88622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Keuhkospesialisti</a:t>
            </a:r>
            <a:endParaRPr lang="en-US" dirty="0"/>
          </a:p>
        </p:txBody>
      </p:sp>
      <p:sp>
        <p:nvSpPr>
          <p:cNvPr id="3" name="Content Placeholder 2"/>
          <p:cNvSpPr>
            <a:spLocks noGrp="1"/>
          </p:cNvSpPr>
          <p:nvPr>
            <p:ph idx="1"/>
          </p:nvPr>
        </p:nvSpPr>
        <p:spPr/>
        <p:txBody>
          <a:bodyPr>
            <a:normAutofit/>
          </a:bodyPr>
          <a:lstStyle/>
          <a:p>
            <a:r>
              <a:rPr lang="fi-FI" dirty="0" smtClean="0"/>
              <a:t>HRCT: </a:t>
            </a:r>
            <a:r>
              <a:rPr lang="fi-FI" dirty="0" err="1" smtClean="0"/>
              <a:t>keuhkoparenkyymissa</a:t>
            </a:r>
            <a:r>
              <a:rPr lang="fi-FI" dirty="0" smtClean="0"/>
              <a:t> </a:t>
            </a:r>
            <a:r>
              <a:rPr lang="fi-FI" dirty="0" err="1" smtClean="0"/>
              <a:t>hunajakennomuodostustsa</a:t>
            </a:r>
            <a:r>
              <a:rPr lang="fi-FI" dirty="0" smtClean="0"/>
              <a:t>, </a:t>
            </a:r>
            <a:r>
              <a:rPr lang="fi-FI" dirty="0" err="1" smtClean="0"/>
              <a:t>basaalista</a:t>
            </a:r>
            <a:r>
              <a:rPr lang="fi-FI" dirty="0" smtClean="0"/>
              <a:t> </a:t>
            </a:r>
            <a:r>
              <a:rPr lang="fi-FI" dirty="0" err="1" smtClean="0"/>
              <a:t>trakeobronkiektasiaa</a:t>
            </a:r>
            <a:r>
              <a:rPr lang="fi-FI" dirty="0" smtClean="0"/>
              <a:t>, </a:t>
            </a:r>
            <a:r>
              <a:rPr lang="fi-FI" dirty="0" err="1" smtClean="0"/>
              <a:t>subpleuraalisia</a:t>
            </a:r>
            <a:r>
              <a:rPr lang="fi-FI" dirty="0" smtClean="0"/>
              <a:t> </a:t>
            </a:r>
            <a:r>
              <a:rPr lang="fi-FI" dirty="0" err="1" smtClean="0"/>
              <a:t>konsolidaatioita</a:t>
            </a:r>
            <a:r>
              <a:rPr lang="fi-FI" dirty="0" smtClean="0"/>
              <a:t>, </a:t>
            </a:r>
            <a:r>
              <a:rPr lang="fi-FI" dirty="0" err="1" smtClean="0"/>
              <a:t>pleuranesteily</a:t>
            </a:r>
            <a:r>
              <a:rPr lang="fi-FI" dirty="0" smtClean="0"/>
              <a:t>, pieni määrä </a:t>
            </a:r>
            <a:r>
              <a:rPr lang="fi-FI" dirty="0" err="1" smtClean="0"/>
              <a:t>perikardiumnestettä</a:t>
            </a:r>
            <a:r>
              <a:rPr lang="fi-FI" dirty="0" smtClean="0"/>
              <a:t> </a:t>
            </a:r>
            <a:r>
              <a:rPr lang="fi-FI" dirty="0" smtClean="0">
                <a:sym typeface="Wingdings" panose="05000000000000000000" pitchFamily="2" charset="2"/>
              </a:rPr>
              <a:t> UIP</a:t>
            </a:r>
          </a:p>
          <a:p>
            <a:endParaRPr lang="fi-FI" dirty="0" smtClean="0">
              <a:sym typeface="Wingdings" panose="05000000000000000000" pitchFamily="2" charset="2"/>
            </a:endParaRPr>
          </a:p>
          <a:p>
            <a:r>
              <a:rPr lang="fi-FI" dirty="0" smtClean="0">
                <a:sym typeface="Wingdings" panose="05000000000000000000" pitchFamily="2" charset="2"/>
              </a:rPr>
              <a:t>29.8. </a:t>
            </a:r>
            <a:r>
              <a:rPr lang="fi-FI" dirty="0" err="1" smtClean="0">
                <a:sym typeface="Wingdings" panose="05000000000000000000" pitchFamily="2" charset="2"/>
              </a:rPr>
              <a:t>Bronkoskopia</a:t>
            </a:r>
            <a:r>
              <a:rPr lang="fi-FI" dirty="0" smtClean="0">
                <a:sym typeface="Wingdings" panose="05000000000000000000" pitchFamily="2" charset="2"/>
              </a:rPr>
              <a:t>-infektio BAL: ei  tuumoreita, ei verenvuotoa, ei biopsioita, </a:t>
            </a:r>
            <a:r>
              <a:rPr lang="fi-FI" dirty="0" err="1" smtClean="0">
                <a:sym typeface="Wingdings" panose="05000000000000000000" pitchFamily="2" charset="2"/>
              </a:rPr>
              <a:t>infektioBAL</a:t>
            </a:r>
            <a:r>
              <a:rPr lang="fi-FI" dirty="0" smtClean="0">
                <a:sym typeface="Wingdings" panose="05000000000000000000" pitchFamily="2" charset="2"/>
              </a:rPr>
              <a:t> 0</a:t>
            </a:r>
          </a:p>
          <a:p>
            <a:endParaRPr lang="fi-FI" dirty="0" smtClean="0">
              <a:sym typeface="Wingdings" panose="05000000000000000000" pitchFamily="2" charset="2"/>
            </a:endParaRPr>
          </a:p>
          <a:p>
            <a:r>
              <a:rPr lang="fi-FI" dirty="0" err="1" smtClean="0">
                <a:sym typeface="Wingdings" panose="05000000000000000000" pitchFamily="2" charset="2"/>
              </a:rPr>
              <a:t>Petekkiaaliset</a:t>
            </a:r>
            <a:r>
              <a:rPr lang="fi-FI" dirty="0" smtClean="0">
                <a:sym typeface="Wingdings" panose="05000000000000000000" pitchFamily="2" charset="2"/>
              </a:rPr>
              <a:t> ihomuutokset säärissä</a:t>
            </a:r>
          </a:p>
          <a:p>
            <a:pPr lvl="1"/>
            <a:r>
              <a:rPr lang="fi-FI" dirty="0" smtClean="0">
                <a:solidFill>
                  <a:schemeClr val="accent6">
                    <a:lumMod val="50000"/>
                  </a:schemeClr>
                </a:solidFill>
                <a:sym typeface="Wingdings" panose="05000000000000000000" pitchFamily="2" charset="2"/>
              </a:rPr>
              <a:t>&gt; biopsia: </a:t>
            </a:r>
            <a:r>
              <a:rPr lang="fi-FI" dirty="0" err="1" smtClean="0">
                <a:solidFill>
                  <a:schemeClr val="accent6">
                    <a:lumMod val="50000"/>
                  </a:schemeClr>
                </a:solidFill>
                <a:sym typeface="Wingdings" panose="05000000000000000000" pitchFamily="2" charset="2"/>
              </a:rPr>
              <a:t>leukosytoklastinen</a:t>
            </a:r>
            <a:r>
              <a:rPr lang="fi-FI" dirty="0" smtClean="0">
                <a:solidFill>
                  <a:schemeClr val="accent6">
                    <a:lumMod val="50000"/>
                  </a:schemeClr>
                </a:solidFill>
                <a:sym typeface="Wingdings" panose="05000000000000000000" pitchFamily="2" charset="2"/>
              </a:rPr>
              <a:t> </a:t>
            </a:r>
            <a:r>
              <a:rPr lang="fi-FI" dirty="0" err="1" smtClean="0">
                <a:solidFill>
                  <a:schemeClr val="accent6">
                    <a:lumMod val="50000"/>
                  </a:schemeClr>
                </a:solidFill>
                <a:sym typeface="Wingdings" panose="05000000000000000000" pitchFamily="2" charset="2"/>
              </a:rPr>
              <a:t>vaskuliitti</a:t>
            </a:r>
            <a:r>
              <a:rPr lang="fi-FI" dirty="0" smtClean="0">
                <a:solidFill>
                  <a:schemeClr val="accent6">
                    <a:lumMod val="50000"/>
                  </a:schemeClr>
                </a:solidFill>
                <a:sym typeface="Wingdings" panose="05000000000000000000" pitchFamily="2" charset="2"/>
              </a:rPr>
              <a:t>, alkava</a:t>
            </a:r>
          </a:p>
          <a:p>
            <a:endParaRPr lang="fi-FI" dirty="0" smtClean="0">
              <a:sym typeface="Wingdings" panose="05000000000000000000" pitchFamily="2" charset="2"/>
            </a:endParaRPr>
          </a:p>
        </p:txBody>
      </p:sp>
    </p:spTree>
    <p:extLst>
      <p:ext uri="{BB962C8B-B14F-4D97-AF65-F5344CB8AC3E}">
        <p14:creationId xmlns:p14="http://schemas.microsoft.com/office/powerpoint/2010/main" val="33755674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altLang="en-US" smtClean="0">
                <a:effectLst/>
              </a:rPr>
              <a:t>Vaskuliitti</a:t>
            </a:r>
          </a:p>
        </p:txBody>
      </p:sp>
      <p:sp>
        <p:nvSpPr>
          <p:cNvPr id="40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nSpc>
                <a:spcPct val="200000"/>
              </a:lnSpc>
              <a:buNone/>
            </a:pPr>
            <a:r>
              <a:rPr lang="fi-FI" altLang="en-US" dirty="0" smtClean="0">
                <a:effectLst/>
              </a:rPr>
              <a:t>Verisuonen seinämän inflammaatio, joka johtaa suonen vaurioon, mahdollisesti </a:t>
            </a:r>
            <a:r>
              <a:rPr lang="fi-FI" altLang="en-US" dirty="0" err="1" smtClean="0"/>
              <a:t>obliteroitumiseen</a:t>
            </a:r>
            <a:r>
              <a:rPr lang="fi-FI" altLang="en-US" dirty="0" smtClean="0">
                <a:effectLst/>
              </a:rPr>
              <a:t> ja edelleen pääte-elimen </a:t>
            </a:r>
            <a:r>
              <a:rPr lang="fi-FI" altLang="en-US" dirty="0" err="1" smtClean="0"/>
              <a:t>iskemiaan</a:t>
            </a:r>
            <a:r>
              <a:rPr lang="fi-FI" altLang="en-US" dirty="0"/>
              <a:t> </a:t>
            </a:r>
            <a:r>
              <a:rPr lang="fi-FI" altLang="en-US" dirty="0" smtClean="0">
                <a:effectLst/>
              </a:rPr>
              <a:t> ja toimintahäiriöön tai jopa pysyvään toiminnan vajaukseen</a:t>
            </a:r>
          </a:p>
          <a:p>
            <a:pPr marL="0" indent="0">
              <a:lnSpc>
                <a:spcPct val="200000"/>
              </a:lnSpc>
              <a:buNone/>
            </a:pPr>
            <a:endParaRPr lang="fi-FI" altLang="en-US" dirty="0" smtClean="0">
              <a:effectLst/>
            </a:endParaRPr>
          </a:p>
        </p:txBody>
      </p:sp>
    </p:spTree>
    <p:extLst>
      <p:ext uri="{BB962C8B-B14F-4D97-AF65-F5344CB8AC3E}">
        <p14:creationId xmlns:p14="http://schemas.microsoft.com/office/powerpoint/2010/main" val="19007748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31627"/>
          </a:xfrm>
        </p:spPr>
        <p:txBody>
          <a:bodyPr/>
          <a:lstStyle/>
          <a:p>
            <a:r>
              <a:rPr lang="fi-FI" dirty="0" smtClean="0"/>
              <a:t>	</a:t>
            </a:r>
            <a:r>
              <a:rPr lang="fi-FI" dirty="0" err="1" smtClean="0"/>
              <a:t>Nefrologi</a:t>
            </a:r>
            <a:r>
              <a:rPr lang="fi-FI" dirty="0" smtClean="0"/>
              <a:t> 30.8.</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47529" y="1196752"/>
            <a:ext cx="5923225"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9" y="3284985"/>
            <a:ext cx="2520280" cy="1515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529" y="4902890"/>
            <a:ext cx="6264696" cy="162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55623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6869" y="1193372"/>
            <a:ext cx="8229600" cy="192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6869" y="3150603"/>
            <a:ext cx="8331579"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6869" y="5054309"/>
            <a:ext cx="1847850" cy="1209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74693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dirty="0" err="1" smtClean="0"/>
              <a:t>ANCA-vaskuliittiin</a:t>
            </a:r>
            <a:r>
              <a:rPr lang="fi-FI" dirty="0" smtClean="0"/>
              <a:t> sopiva taudinkuva</a:t>
            </a:r>
            <a:endParaRPr lang="en-US" dirty="0"/>
          </a:p>
        </p:txBody>
      </p:sp>
      <p:sp>
        <p:nvSpPr>
          <p:cNvPr id="3" name="Content Placeholder 2"/>
          <p:cNvSpPr>
            <a:spLocks noGrp="1"/>
          </p:cNvSpPr>
          <p:nvPr>
            <p:ph idx="1"/>
          </p:nvPr>
        </p:nvSpPr>
        <p:spPr/>
        <p:txBody>
          <a:bodyPr/>
          <a:lstStyle/>
          <a:p>
            <a:r>
              <a:rPr lang="fi-FI" dirty="0" smtClean="0"/>
              <a:t>30.8.: </a:t>
            </a:r>
            <a:r>
              <a:rPr lang="fi-FI" dirty="0" err="1" smtClean="0"/>
              <a:t>Solu-Medrol</a:t>
            </a:r>
            <a:r>
              <a:rPr lang="fi-FI" dirty="0" smtClean="0"/>
              <a:t> 250mg iv kolmena päivänä, sitten 64mg </a:t>
            </a:r>
            <a:r>
              <a:rPr lang="fi-FI" dirty="0" err="1" smtClean="0"/>
              <a:t>po</a:t>
            </a:r>
            <a:endParaRPr lang="fi-FI" dirty="0" smtClean="0"/>
          </a:p>
          <a:p>
            <a:r>
              <a:rPr lang="fi-FI" dirty="0" err="1" smtClean="0"/>
              <a:t>Sydänecho</a:t>
            </a:r>
            <a:r>
              <a:rPr lang="fi-FI" dirty="0" smtClean="0"/>
              <a:t>: ok, EF 72%</a:t>
            </a:r>
          </a:p>
          <a:p>
            <a:r>
              <a:rPr lang="fi-FI" dirty="0" smtClean="0"/>
              <a:t>MBIO tilaukseen, saadaan 7.9.</a:t>
            </a:r>
          </a:p>
          <a:p>
            <a:r>
              <a:rPr lang="fi-FI" dirty="0" smtClean="0"/>
              <a:t>E. </a:t>
            </a:r>
            <a:r>
              <a:rPr lang="fi-FI" dirty="0" err="1" smtClean="0"/>
              <a:t>faecium</a:t>
            </a:r>
            <a:r>
              <a:rPr lang="fi-FI" dirty="0" smtClean="0"/>
              <a:t> </a:t>
            </a:r>
            <a:r>
              <a:rPr lang="fi-FI" dirty="0" err="1" smtClean="0"/>
              <a:t>pyelonefriitti</a:t>
            </a:r>
            <a:r>
              <a:rPr lang="fi-FI" dirty="0" smtClean="0"/>
              <a:t>, </a:t>
            </a:r>
            <a:r>
              <a:rPr lang="fi-FI" dirty="0" err="1" smtClean="0"/>
              <a:t>flimmeriatakkia</a:t>
            </a:r>
            <a:r>
              <a:rPr lang="fi-FI" dirty="0" smtClean="0"/>
              <a:t>, </a:t>
            </a:r>
            <a:r>
              <a:rPr lang="fi-FI" dirty="0" err="1" smtClean="0"/>
              <a:t>hypokalsemiaa</a:t>
            </a:r>
            <a:r>
              <a:rPr lang="fi-FI" dirty="0" smtClean="0"/>
              <a:t>…</a:t>
            </a:r>
          </a:p>
          <a:p>
            <a:r>
              <a:rPr lang="fi-FI" dirty="0" err="1" smtClean="0"/>
              <a:t>Krea</a:t>
            </a:r>
            <a:r>
              <a:rPr lang="fi-FI" dirty="0" smtClean="0"/>
              <a:t> nousee </a:t>
            </a:r>
            <a:r>
              <a:rPr lang="fi-FI" dirty="0" err="1" smtClean="0"/>
              <a:t>ad</a:t>
            </a:r>
            <a:r>
              <a:rPr lang="fi-FI" dirty="0" smtClean="0"/>
              <a:t> 558, 9.9. alkaen HD</a:t>
            </a:r>
          </a:p>
          <a:p>
            <a:endParaRPr lang="fi-FI" dirty="0" smtClean="0"/>
          </a:p>
          <a:p>
            <a:pPr marL="0" indent="0">
              <a:buNone/>
            </a:pPr>
            <a:endParaRPr lang="en-US" dirty="0"/>
          </a:p>
        </p:txBody>
      </p:sp>
    </p:spTree>
    <p:extLst>
      <p:ext uri="{BB962C8B-B14F-4D97-AF65-F5344CB8AC3E}">
        <p14:creationId xmlns:p14="http://schemas.microsoft.com/office/powerpoint/2010/main" val="3534196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MBIO </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55640" y="1268760"/>
            <a:ext cx="7255714"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78666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Hoito</a:t>
            </a:r>
            <a:endParaRPr lang="en-US" dirty="0"/>
          </a:p>
        </p:txBody>
      </p:sp>
      <p:sp>
        <p:nvSpPr>
          <p:cNvPr id="3" name="Content Placeholder 2"/>
          <p:cNvSpPr>
            <a:spLocks noGrp="1"/>
          </p:cNvSpPr>
          <p:nvPr>
            <p:ph idx="1"/>
          </p:nvPr>
        </p:nvSpPr>
        <p:spPr/>
        <p:txBody>
          <a:bodyPr>
            <a:normAutofit/>
          </a:bodyPr>
          <a:lstStyle/>
          <a:p>
            <a:r>
              <a:rPr lang="fi-FI" dirty="0" smtClean="0"/>
              <a:t>Plasmanvaihdot 19.9.-29.9. </a:t>
            </a:r>
          </a:p>
          <a:p>
            <a:r>
              <a:rPr lang="fi-FI" dirty="0" err="1" smtClean="0"/>
              <a:t>Syklosfosfamidi-infuusiot</a:t>
            </a:r>
            <a:r>
              <a:rPr lang="fi-FI" dirty="0" smtClean="0"/>
              <a:t> 600mg 15.9., 3.10., 18.10.</a:t>
            </a:r>
          </a:p>
          <a:p>
            <a:r>
              <a:rPr lang="fi-FI" dirty="0" err="1" smtClean="0"/>
              <a:t>Hd</a:t>
            </a:r>
            <a:r>
              <a:rPr lang="fi-FI" dirty="0" smtClean="0"/>
              <a:t> lopetettu 5.10.</a:t>
            </a:r>
          </a:p>
          <a:p>
            <a:r>
              <a:rPr lang="fi-FI" dirty="0" smtClean="0"/>
              <a:t>Po </a:t>
            </a:r>
            <a:r>
              <a:rPr lang="fi-FI" dirty="0" err="1" smtClean="0"/>
              <a:t>Medrol</a:t>
            </a:r>
            <a:r>
              <a:rPr lang="fi-FI" dirty="0" smtClean="0"/>
              <a:t> jatkuu</a:t>
            </a:r>
          </a:p>
          <a:p>
            <a:r>
              <a:rPr lang="fi-FI" dirty="0" smtClean="0"/>
              <a:t>Tukilääkkeet: PPI, </a:t>
            </a:r>
            <a:r>
              <a:rPr lang="fi-FI" dirty="0" err="1" smtClean="0"/>
              <a:t>Ca+D-vit</a:t>
            </a:r>
            <a:r>
              <a:rPr lang="fi-FI" dirty="0" smtClean="0"/>
              <a:t>, </a:t>
            </a:r>
            <a:r>
              <a:rPr lang="fi-FI" dirty="0" err="1" smtClean="0"/>
              <a:t>Innohep</a:t>
            </a:r>
            <a:r>
              <a:rPr lang="fi-FI" dirty="0" smtClean="0"/>
              <a:t> </a:t>
            </a:r>
            <a:r>
              <a:rPr lang="fi-FI" dirty="0" err="1" smtClean="0"/>
              <a:t>immobil</a:t>
            </a:r>
            <a:r>
              <a:rPr lang="fi-FI" dirty="0" smtClean="0"/>
              <a:t>; </a:t>
            </a:r>
            <a:r>
              <a:rPr lang="fi-FI" dirty="0" err="1" smtClean="0"/>
              <a:t>Novorapid</a:t>
            </a:r>
            <a:r>
              <a:rPr lang="fi-FI" dirty="0" smtClean="0"/>
              <a:t>; </a:t>
            </a:r>
            <a:r>
              <a:rPr lang="fi-FI" dirty="0" err="1" smtClean="0"/>
              <a:t>Emconcor</a:t>
            </a:r>
            <a:endParaRPr lang="fi-FI" dirty="0" smtClean="0"/>
          </a:p>
          <a:p>
            <a:r>
              <a:rPr lang="fi-FI" dirty="0" smtClean="0"/>
              <a:t>Ysköksissä </a:t>
            </a:r>
            <a:r>
              <a:rPr lang="fi-FI" dirty="0" err="1" smtClean="0"/>
              <a:t>pneumocystis</a:t>
            </a:r>
            <a:r>
              <a:rPr lang="fi-FI" dirty="0" smtClean="0"/>
              <a:t> </a:t>
            </a:r>
            <a:r>
              <a:rPr lang="fi-FI" dirty="0" err="1" smtClean="0"/>
              <a:t>jirovecii</a:t>
            </a:r>
            <a:r>
              <a:rPr lang="fi-FI" dirty="0" smtClean="0"/>
              <a:t> </a:t>
            </a:r>
            <a:r>
              <a:rPr lang="fi-FI" dirty="0" smtClean="0">
                <a:sym typeface="Wingdings" panose="05000000000000000000" pitchFamily="2" charset="2"/>
              </a:rPr>
              <a:t> </a:t>
            </a:r>
            <a:r>
              <a:rPr lang="fi-FI" dirty="0" err="1" smtClean="0">
                <a:sym typeface="Wingdings" panose="05000000000000000000" pitchFamily="2" charset="2"/>
              </a:rPr>
              <a:t>pentamidiini-inhalaatiot</a:t>
            </a:r>
            <a:endParaRPr lang="fi-FI" dirty="0" smtClean="0">
              <a:sym typeface="Wingdings" panose="05000000000000000000" pitchFamily="2" charset="2"/>
            </a:endParaRPr>
          </a:p>
          <a:p>
            <a:r>
              <a:rPr lang="fi-FI" dirty="0" smtClean="0">
                <a:sym typeface="Wingdings" panose="05000000000000000000" pitchFamily="2" charset="2"/>
              </a:rPr>
              <a:t>7.11. PVK </a:t>
            </a:r>
            <a:r>
              <a:rPr lang="fi-FI" dirty="0" err="1" smtClean="0">
                <a:sym typeface="Wingdings" panose="05000000000000000000" pitchFamily="2" charset="2"/>
              </a:rPr>
              <a:t>norm</a:t>
            </a:r>
            <a:r>
              <a:rPr lang="fi-FI" dirty="0" smtClean="0">
                <a:sym typeface="Wingdings" panose="05000000000000000000" pitchFamily="2" charset="2"/>
              </a:rPr>
              <a:t>, </a:t>
            </a:r>
            <a:r>
              <a:rPr lang="fi-FI" dirty="0" err="1" smtClean="0">
                <a:sym typeface="Wingdings" panose="05000000000000000000" pitchFamily="2" charset="2"/>
              </a:rPr>
              <a:t>crp</a:t>
            </a:r>
            <a:r>
              <a:rPr lang="fi-FI" dirty="0">
                <a:sym typeface="Wingdings" panose="05000000000000000000" pitchFamily="2" charset="2"/>
              </a:rPr>
              <a:t> </a:t>
            </a:r>
            <a:r>
              <a:rPr lang="fi-FI" dirty="0" smtClean="0">
                <a:sym typeface="Wingdings" panose="05000000000000000000" pitchFamily="2" charset="2"/>
              </a:rPr>
              <a:t>matala, </a:t>
            </a:r>
            <a:r>
              <a:rPr lang="fi-FI" dirty="0" err="1" smtClean="0">
                <a:sym typeface="Wingdings" panose="05000000000000000000" pitchFamily="2" charset="2"/>
              </a:rPr>
              <a:t>krea</a:t>
            </a:r>
            <a:r>
              <a:rPr lang="fi-FI" dirty="0" smtClean="0">
                <a:sym typeface="Wingdings" panose="05000000000000000000" pitchFamily="2" charset="2"/>
              </a:rPr>
              <a:t> 263, ANCA negat, virtsassa vahva </a:t>
            </a:r>
            <a:r>
              <a:rPr lang="fi-FI" dirty="0" err="1" smtClean="0">
                <a:sym typeface="Wingdings" panose="05000000000000000000" pitchFamily="2" charset="2"/>
              </a:rPr>
              <a:t>mikrosk</a:t>
            </a:r>
            <a:r>
              <a:rPr lang="fi-FI" dirty="0" smtClean="0">
                <a:sym typeface="Wingdings" panose="05000000000000000000" pitchFamily="2" charset="2"/>
              </a:rPr>
              <a:t> </a:t>
            </a:r>
            <a:r>
              <a:rPr lang="fi-FI" dirty="0" err="1" smtClean="0">
                <a:sym typeface="Wingdings" panose="05000000000000000000" pitchFamily="2" charset="2"/>
              </a:rPr>
              <a:t>hematuria</a:t>
            </a:r>
            <a:endParaRPr lang="en-US" dirty="0"/>
          </a:p>
        </p:txBody>
      </p:sp>
    </p:spTree>
    <p:extLst>
      <p:ext uri="{BB962C8B-B14F-4D97-AF65-F5344CB8AC3E}">
        <p14:creationId xmlns:p14="http://schemas.microsoft.com/office/powerpoint/2010/main" val="38236320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ANCA-</a:t>
            </a:r>
            <a:r>
              <a:rPr lang="fi-FI" dirty="0" err="1" smtClean="0"/>
              <a:t>vaskuliitin</a:t>
            </a:r>
            <a:r>
              <a:rPr lang="fi-FI" dirty="0" smtClean="0"/>
              <a:t> hoito</a:t>
            </a:r>
            <a:endParaRPr lang="sv-FI" dirty="0"/>
          </a:p>
        </p:txBody>
      </p:sp>
      <p:sp>
        <p:nvSpPr>
          <p:cNvPr id="3" name="Sisällön paikkamerkki 2"/>
          <p:cNvSpPr>
            <a:spLocks noGrp="1"/>
          </p:cNvSpPr>
          <p:nvPr>
            <p:ph idx="1"/>
          </p:nvPr>
        </p:nvSpPr>
        <p:spPr/>
        <p:txBody>
          <a:bodyPr/>
          <a:lstStyle/>
          <a:p>
            <a:r>
              <a:rPr lang="fi-FI" dirty="0" smtClean="0"/>
              <a:t>Remission induktio</a:t>
            </a:r>
          </a:p>
          <a:p>
            <a:endParaRPr lang="fi-FI" dirty="0" smtClean="0"/>
          </a:p>
          <a:p>
            <a:r>
              <a:rPr lang="fi-FI" dirty="0" smtClean="0"/>
              <a:t>Remission ylläpito</a:t>
            </a:r>
          </a:p>
          <a:p>
            <a:endParaRPr lang="fi-FI" dirty="0" smtClean="0"/>
          </a:p>
          <a:p>
            <a:r>
              <a:rPr lang="fi-FI" dirty="0" err="1" smtClean="0"/>
              <a:t>Relapsin</a:t>
            </a:r>
            <a:r>
              <a:rPr lang="fi-FI" dirty="0" smtClean="0"/>
              <a:t> hoito</a:t>
            </a:r>
          </a:p>
          <a:p>
            <a:endParaRPr lang="fi-FI" dirty="0" smtClean="0"/>
          </a:p>
          <a:p>
            <a:r>
              <a:rPr lang="fi-FI" dirty="0" err="1" smtClean="0"/>
              <a:t>Refraktaarin</a:t>
            </a:r>
            <a:r>
              <a:rPr lang="fi-FI" dirty="0" smtClean="0"/>
              <a:t> taudin hoito</a:t>
            </a:r>
            <a:endParaRPr lang="sv-FI" dirty="0"/>
          </a:p>
        </p:txBody>
      </p:sp>
    </p:spTree>
    <p:extLst>
      <p:ext uri="{BB962C8B-B14F-4D97-AF65-F5344CB8AC3E}">
        <p14:creationId xmlns:p14="http://schemas.microsoft.com/office/powerpoint/2010/main" val="2090890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endParaRPr lang="sv-FI"/>
          </a:p>
        </p:txBody>
      </p:sp>
      <p:pic>
        <p:nvPicPr>
          <p:cNvPr id="4" name="Sisällön paikkamerkki 3"/>
          <p:cNvPicPr>
            <a:picLocks noGrp="1" noChangeAspect="1"/>
          </p:cNvPicPr>
          <p:nvPr>
            <p:ph idx="1"/>
          </p:nvPr>
        </p:nvPicPr>
        <p:blipFill>
          <a:blip r:embed="rId2"/>
          <a:stretch>
            <a:fillRect/>
          </a:stretch>
        </p:blipFill>
        <p:spPr>
          <a:xfrm>
            <a:off x="838200" y="401478"/>
            <a:ext cx="9841949" cy="3354705"/>
          </a:xfrm>
          <a:prstGeom prst="rect">
            <a:avLst/>
          </a:prstGeom>
        </p:spPr>
      </p:pic>
      <p:sp>
        <p:nvSpPr>
          <p:cNvPr id="5" name="Tekstiruutu 4"/>
          <p:cNvSpPr txBox="1"/>
          <p:nvPr/>
        </p:nvSpPr>
        <p:spPr>
          <a:xfrm>
            <a:off x="838200" y="4084320"/>
            <a:ext cx="10692910" cy="369332"/>
          </a:xfrm>
          <a:prstGeom prst="rect">
            <a:avLst/>
          </a:prstGeom>
          <a:noFill/>
        </p:spPr>
        <p:txBody>
          <a:bodyPr wrap="square" rtlCol="0">
            <a:spAutoFit/>
          </a:bodyPr>
          <a:lstStyle/>
          <a:p>
            <a:r>
              <a:rPr lang="fi-FI" dirty="0" smtClean="0"/>
              <a:t>Ann </a:t>
            </a:r>
            <a:r>
              <a:rPr lang="fi-FI" dirty="0" err="1" smtClean="0"/>
              <a:t>Rheum</a:t>
            </a:r>
            <a:r>
              <a:rPr lang="fi-FI" dirty="0" smtClean="0"/>
              <a:t> Dis 2016; 75:1583-1594</a:t>
            </a:r>
            <a:endParaRPr lang="sv-FI" dirty="0"/>
          </a:p>
        </p:txBody>
      </p:sp>
      <p:sp>
        <p:nvSpPr>
          <p:cNvPr id="6" name="Tekstiruutu 5"/>
          <p:cNvSpPr txBox="1"/>
          <p:nvPr/>
        </p:nvSpPr>
        <p:spPr>
          <a:xfrm>
            <a:off x="838200" y="5151120"/>
            <a:ext cx="3478249" cy="369332"/>
          </a:xfrm>
          <a:prstGeom prst="rect">
            <a:avLst/>
          </a:prstGeom>
          <a:noFill/>
        </p:spPr>
        <p:txBody>
          <a:bodyPr wrap="square" rtlCol="0">
            <a:spAutoFit/>
          </a:bodyPr>
          <a:lstStyle/>
          <a:p>
            <a:r>
              <a:rPr lang="fi-FI" dirty="0" smtClean="0"/>
              <a:t>15 </a:t>
            </a:r>
            <a:r>
              <a:rPr lang="fi-FI" dirty="0" err="1" smtClean="0"/>
              <a:t>recommendations</a:t>
            </a:r>
            <a:r>
              <a:rPr lang="fi-FI" dirty="0" smtClean="0"/>
              <a:t> </a:t>
            </a:r>
            <a:r>
              <a:rPr lang="fi-FI" dirty="0" err="1" smtClean="0"/>
              <a:t>statements</a:t>
            </a:r>
            <a:endParaRPr lang="sv-FI" dirty="0"/>
          </a:p>
        </p:txBody>
      </p:sp>
    </p:spTree>
    <p:extLst>
      <p:ext uri="{BB962C8B-B14F-4D97-AF65-F5344CB8AC3E}">
        <p14:creationId xmlns:p14="http://schemas.microsoft.com/office/powerpoint/2010/main" val="39805688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EULAR/ERA-EDTA 2016</a:t>
            </a:r>
            <a:endParaRPr lang="sv-FI" dirty="0"/>
          </a:p>
        </p:txBody>
      </p:sp>
      <p:sp>
        <p:nvSpPr>
          <p:cNvPr id="3" name="Sisällön paikkamerkki 2"/>
          <p:cNvSpPr>
            <a:spLocks noGrp="1"/>
          </p:cNvSpPr>
          <p:nvPr>
            <p:ph idx="1"/>
          </p:nvPr>
        </p:nvSpPr>
        <p:spPr/>
        <p:txBody>
          <a:bodyPr>
            <a:normAutofit/>
          </a:bodyPr>
          <a:lstStyle/>
          <a:p>
            <a:r>
              <a:rPr lang="fi-FI" dirty="0" smtClean="0"/>
              <a:t>Potilaat pitäisi hoitaa asiantuntijakeskuksissa tai yhteistyössä näiden kanssa</a:t>
            </a:r>
          </a:p>
          <a:p>
            <a:pPr marL="0" indent="0">
              <a:buNone/>
            </a:pPr>
            <a:endParaRPr lang="sv-FI" dirty="0" smtClean="0"/>
          </a:p>
          <a:p>
            <a:r>
              <a:rPr lang="fi-FI" dirty="0" smtClean="0"/>
              <a:t>Uusi diagnoosi (ja tarvittaessa </a:t>
            </a:r>
            <a:r>
              <a:rPr lang="fi-FI" dirty="0" err="1" smtClean="0"/>
              <a:t>relapsi</a:t>
            </a:r>
            <a:r>
              <a:rPr lang="fi-FI" dirty="0" smtClean="0"/>
              <a:t>) tulisi varmistaa biopsialla</a:t>
            </a:r>
          </a:p>
          <a:p>
            <a:pPr lvl="1"/>
            <a:r>
              <a:rPr lang="fi-FI" dirty="0" smtClean="0"/>
              <a:t>Munuaisbiopsia</a:t>
            </a:r>
          </a:p>
          <a:p>
            <a:pPr lvl="1"/>
            <a:r>
              <a:rPr lang="fi-FI" dirty="0" smtClean="0"/>
              <a:t>Ylemmät hengitystiet/ENT</a:t>
            </a:r>
          </a:p>
          <a:p>
            <a:pPr lvl="1"/>
            <a:r>
              <a:rPr lang="fi-FI" dirty="0" smtClean="0"/>
              <a:t>Keuhkot</a:t>
            </a:r>
          </a:p>
          <a:p>
            <a:pPr lvl="1"/>
            <a:endParaRPr lang="fi-FI" dirty="0" smtClean="0"/>
          </a:p>
          <a:p>
            <a:pPr marL="0" indent="0">
              <a:buNone/>
            </a:pPr>
            <a:endParaRPr lang="fi-FI" dirty="0" smtClean="0"/>
          </a:p>
        </p:txBody>
      </p:sp>
    </p:spTree>
    <p:extLst>
      <p:ext uri="{BB962C8B-B14F-4D97-AF65-F5344CB8AC3E}">
        <p14:creationId xmlns:p14="http://schemas.microsoft.com/office/powerpoint/2010/main" val="1788831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p:cNvSpPr>
            <a:spLocks noGrp="1"/>
          </p:cNvSpPr>
          <p:nvPr>
            <p:ph type="title"/>
          </p:nvPr>
        </p:nvSpPr>
        <p:spPr/>
        <p:txBody>
          <a:bodyPr>
            <a:normAutofit fontScale="90000"/>
          </a:bodyPr>
          <a:lstStyle/>
          <a:p>
            <a:r>
              <a:rPr lang="fi-FI" dirty="0"/>
              <a:t>EULAR/ERA-EDTA 2016</a:t>
            </a:r>
            <a:br>
              <a:rPr lang="fi-FI" dirty="0"/>
            </a:br>
            <a:r>
              <a:rPr lang="fi-FI" b="1" dirty="0"/>
              <a:t>Remission induktio </a:t>
            </a:r>
            <a:r>
              <a:rPr lang="fi-FI" b="1" dirty="0" err="1"/>
              <a:t>henkeäuhkaavassa</a:t>
            </a:r>
            <a:r>
              <a:rPr lang="fi-FI" b="1" dirty="0"/>
              <a:t> tai elimentoimintaa </a:t>
            </a:r>
            <a:r>
              <a:rPr lang="fi-FI" b="1" dirty="0" err="1"/>
              <a:t>uhkaavasssa</a:t>
            </a:r>
            <a:r>
              <a:rPr lang="fi-FI" b="1" dirty="0"/>
              <a:t> taudissa</a:t>
            </a:r>
            <a:endParaRPr lang="sv-FI" b="1" dirty="0"/>
          </a:p>
        </p:txBody>
      </p:sp>
      <p:sp>
        <p:nvSpPr>
          <p:cNvPr id="7" name="Otsikko 1"/>
          <p:cNvSpPr>
            <a:spLocks noGrp="1"/>
          </p:cNvSpPr>
          <p:nvPr>
            <p:ph idx="1"/>
          </p:nvPr>
        </p:nvSpPr>
        <p:spPr/>
        <p:txBody>
          <a:bodyPr>
            <a:normAutofit fontScale="90000" lnSpcReduction="20000"/>
          </a:bodyPr>
          <a:lstStyle/>
          <a:p>
            <a:endParaRPr lang="fi-FI" dirty="0"/>
          </a:p>
          <a:p>
            <a:r>
              <a:rPr lang="fi-FI" dirty="0"/>
              <a:t>S</a:t>
            </a:r>
            <a:r>
              <a:rPr lang="fi-FI" dirty="0" smtClean="0"/>
              <a:t>teroidi yhdistettynä </a:t>
            </a:r>
            <a:r>
              <a:rPr lang="fi-FI" dirty="0" err="1" smtClean="0"/>
              <a:t>syklofosfamidiin</a:t>
            </a:r>
            <a:r>
              <a:rPr lang="fi-FI" dirty="0" smtClean="0"/>
              <a:t> </a:t>
            </a:r>
            <a:r>
              <a:rPr lang="fi-FI" i="1" dirty="0" smtClean="0"/>
              <a:t>tai</a:t>
            </a:r>
            <a:r>
              <a:rPr lang="fi-FI" dirty="0" smtClean="0"/>
              <a:t> </a:t>
            </a:r>
            <a:r>
              <a:rPr lang="fi-FI" dirty="0" err="1" smtClean="0"/>
              <a:t>rituksimabiin</a:t>
            </a:r>
            <a:r>
              <a:rPr lang="fi-FI" dirty="0" smtClean="0"/>
              <a:t> </a:t>
            </a:r>
            <a:endParaRPr lang="fi-FI" dirty="0"/>
          </a:p>
          <a:p>
            <a:r>
              <a:rPr lang="fi-FI" dirty="0" smtClean="0"/>
              <a:t>Steroidi (</a:t>
            </a:r>
            <a:r>
              <a:rPr lang="fi-FI" dirty="0" err="1"/>
              <a:t>p</a:t>
            </a:r>
            <a:r>
              <a:rPr lang="fi-FI" dirty="0" err="1" smtClean="0"/>
              <a:t>rednisoloni</a:t>
            </a:r>
            <a:r>
              <a:rPr lang="fi-FI" dirty="0" smtClean="0"/>
              <a:t> 1mg/kg/pv </a:t>
            </a:r>
            <a:r>
              <a:rPr lang="fi-FI" dirty="0" err="1" smtClean="0"/>
              <a:t>ad</a:t>
            </a:r>
            <a:r>
              <a:rPr lang="fi-FI" dirty="0" smtClean="0"/>
              <a:t> 80mg)+ CYC (2mg/kg/pv </a:t>
            </a:r>
            <a:r>
              <a:rPr lang="fi-FI" dirty="0" err="1" smtClean="0"/>
              <a:t>ad</a:t>
            </a:r>
            <a:r>
              <a:rPr lang="fi-FI" dirty="0" smtClean="0"/>
              <a:t> 200mg)</a:t>
            </a:r>
          </a:p>
          <a:p>
            <a:pPr lvl="1"/>
            <a:r>
              <a:rPr lang="fi-FI" dirty="0" smtClean="0"/>
              <a:t>Käytössä 1970-luvulta saakka</a:t>
            </a:r>
          </a:p>
          <a:p>
            <a:pPr lvl="1"/>
            <a:r>
              <a:rPr lang="fi-FI" dirty="0" smtClean="0"/>
              <a:t>CYCLOPS-tutkimus: iv pulssi annostelulla yhtä hyvin remissioon, vähemmän sivuvaikutuksia (de </a:t>
            </a:r>
            <a:r>
              <a:rPr lang="fi-FI" dirty="0" err="1" smtClean="0"/>
              <a:t>Groot</a:t>
            </a:r>
            <a:r>
              <a:rPr lang="fi-FI" dirty="0" smtClean="0"/>
              <a:t> ym. Ann </a:t>
            </a:r>
            <a:r>
              <a:rPr lang="fi-FI" dirty="0" err="1" smtClean="0"/>
              <a:t>Intern</a:t>
            </a:r>
            <a:r>
              <a:rPr lang="fi-FI" dirty="0" smtClean="0"/>
              <a:t> </a:t>
            </a:r>
            <a:r>
              <a:rPr lang="fi-FI" dirty="0" err="1" smtClean="0"/>
              <a:t>Med</a:t>
            </a:r>
            <a:r>
              <a:rPr lang="fi-FI" dirty="0" smtClean="0"/>
              <a:t> 2009)</a:t>
            </a:r>
          </a:p>
          <a:p>
            <a:pPr lvl="1"/>
            <a:r>
              <a:rPr lang="fi-FI" dirty="0" err="1" smtClean="0"/>
              <a:t>Antiemeetti</a:t>
            </a:r>
            <a:r>
              <a:rPr lang="fi-FI" dirty="0" smtClean="0"/>
              <a:t> iv pulsseihin</a:t>
            </a:r>
          </a:p>
          <a:p>
            <a:pPr lvl="1"/>
            <a:r>
              <a:rPr lang="fi-FI" dirty="0" smtClean="0"/>
              <a:t>CYC </a:t>
            </a:r>
            <a:r>
              <a:rPr lang="fi-FI" dirty="0" err="1" smtClean="0"/>
              <a:t>uroepiteelitoksinen</a:t>
            </a:r>
            <a:r>
              <a:rPr lang="fi-FI" dirty="0" smtClean="0"/>
              <a:t>: </a:t>
            </a:r>
            <a:r>
              <a:rPr lang="fi-FI" dirty="0" err="1"/>
              <a:t>n</a:t>
            </a:r>
            <a:r>
              <a:rPr lang="fi-FI" dirty="0" err="1" smtClean="0"/>
              <a:t>estetys</a:t>
            </a:r>
            <a:r>
              <a:rPr lang="fi-FI" dirty="0" smtClean="0"/>
              <a:t> ja MESNA</a:t>
            </a:r>
          </a:p>
          <a:p>
            <a:pPr lvl="1"/>
            <a:r>
              <a:rPr lang="fi-FI" dirty="0" err="1" smtClean="0"/>
              <a:t>Leukopenia</a:t>
            </a:r>
            <a:r>
              <a:rPr lang="fi-FI" dirty="0" smtClean="0"/>
              <a:t>!</a:t>
            </a:r>
          </a:p>
          <a:p>
            <a:pPr lvl="1"/>
            <a:r>
              <a:rPr lang="fi-FI" dirty="0" err="1" smtClean="0"/>
              <a:t>Pneumocystis</a:t>
            </a:r>
            <a:r>
              <a:rPr lang="fi-FI" dirty="0" smtClean="0"/>
              <a:t> </a:t>
            </a:r>
            <a:r>
              <a:rPr lang="fi-FI" dirty="0" err="1" smtClean="0"/>
              <a:t>jirovecii</a:t>
            </a:r>
            <a:r>
              <a:rPr lang="fi-FI" dirty="0" smtClean="0"/>
              <a:t>-profylaksia</a:t>
            </a:r>
          </a:p>
          <a:p>
            <a:pPr lvl="2"/>
            <a:r>
              <a:rPr lang="fi-FI" dirty="0" err="1" smtClean="0"/>
              <a:t>Trimetopriimi-sulfametoksatsoli</a:t>
            </a:r>
            <a:r>
              <a:rPr lang="fi-FI" dirty="0" smtClean="0"/>
              <a:t> 800/160mg joka 2pv tai 400/80 joka päivä</a:t>
            </a:r>
          </a:p>
          <a:p>
            <a:pPr lvl="2"/>
            <a:r>
              <a:rPr lang="fi-FI" dirty="0" err="1" smtClean="0"/>
              <a:t>Pentamidiini</a:t>
            </a:r>
            <a:r>
              <a:rPr lang="fi-FI" dirty="0" smtClean="0"/>
              <a:t>-inhalaatio sulfa-allergisille</a:t>
            </a:r>
          </a:p>
          <a:p>
            <a:r>
              <a:rPr lang="fi-FI" dirty="0" smtClean="0"/>
              <a:t>CYC-pulssit 2-3 viikon välein </a:t>
            </a:r>
            <a:r>
              <a:rPr lang="fi-FI" dirty="0" err="1" smtClean="0"/>
              <a:t>ad</a:t>
            </a:r>
            <a:r>
              <a:rPr lang="fi-FI" dirty="0" smtClean="0"/>
              <a:t> remissio (yleensä 3-6kk ajan)</a:t>
            </a:r>
            <a:endParaRPr lang="sv-FI" dirty="0"/>
          </a:p>
        </p:txBody>
      </p:sp>
    </p:spTree>
    <p:extLst>
      <p:ext uri="{BB962C8B-B14F-4D97-AF65-F5344CB8AC3E}">
        <p14:creationId xmlns:p14="http://schemas.microsoft.com/office/powerpoint/2010/main" val="3781517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rmAutofit fontScale="90000"/>
          </a:bodyPr>
          <a:lstStyle/>
          <a:p>
            <a:r>
              <a:rPr lang="fi-FI" dirty="0"/>
              <a:t>EULAR/ERA-EDTA 2016</a:t>
            </a:r>
            <a:br>
              <a:rPr lang="fi-FI" dirty="0"/>
            </a:br>
            <a:r>
              <a:rPr lang="fi-FI" b="1" dirty="0"/>
              <a:t>Remission induktio </a:t>
            </a:r>
            <a:r>
              <a:rPr lang="fi-FI" b="1" dirty="0" err="1"/>
              <a:t>henkeäuhkaavassa</a:t>
            </a:r>
            <a:r>
              <a:rPr lang="fi-FI" b="1" dirty="0"/>
              <a:t> tai elimentoimintaa </a:t>
            </a:r>
            <a:r>
              <a:rPr lang="fi-FI" b="1" dirty="0" err="1"/>
              <a:t>uhkaavasssa</a:t>
            </a:r>
            <a:r>
              <a:rPr lang="fi-FI" b="1" dirty="0"/>
              <a:t> taudissa</a:t>
            </a:r>
            <a:endParaRPr lang="sv-FI" b="1" dirty="0"/>
          </a:p>
        </p:txBody>
      </p:sp>
      <p:sp>
        <p:nvSpPr>
          <p:cNvPr id="3" name="Sisällön paikkamerkki 2"/>
          <p:cNvSpPr>
            <a:spLocks noGrp="1"/>
          </p:cNvSpPr>
          <p:nvPr>
            <p:ph idx="1"/>
          </p:nvPr>
        </p:nvSpPr>
        <p:spPr/>
        <p:txBody>
          <a:bodyPr>
            <a:normAutofit lnSpcReduction="10000"/>
          </a:bodyPr>
          <a:lstStyle/>
          <a:p>
            <a:endParaRPr lang="fi-FI" dirty="0" smtClean="0"/>
          </a:p>
          <a:p>
            <a:r>
              <a:rPr lang="fi-FI" dirty="0" smtClean="0"/>
              <a:t>Steroidi </a:t>
            </a:r>
            <a:r>
              <a:rPr lang="fi-FI" dirty="0"/>
              <a:t>yhdistettynä </a:t>
            </a:r>
            <a:r>
              <a:rPr lang="fi-FI" dirty="0" err="1"/>
              <a:t>syklofosfamidiin</a:t>
            </a:r>
            <a:r>
              <a:rPr lang="fi-FI" dirty="0"/>
              <a:t> </a:t>
            </a:r>
            <a:r>
              <a:rPr lang="fi-FI" i="1" dirty="0"/>
              <a:t>tai</a:t>
            </a:r>
            <a:r>
              <a:rPr lang="fi-FI" dirty="0"/>
              <a:t> </a:t>
            </a:r>
            <a:r>
              <a:rPr lang="fi-FI" dirty="0" err="1" smtClean="0"/>
              <a:t>rituksimabiin</a:t>
            </a:r>
            <a:endParaRPr lang="fi-FI" dirty="0" smtClean="0"/>
          </a:p>
          <a:p>
            <a:r>
              <a:rPr lang="fi-FI" dirty="0" smtClean="0"/>
              <a:t>RTX teho remission induktiossa on osoitettu CYC veroiseksi kahdessa kontrolloidussa </a:t>
            </a:r>
            <a:r>
              <a:rPr lang="fi-FI" dirty="0" err="1" smtClean="0"/>
              <a:t>randomoidussa</a:t>
            </a:r>
            <a:r>
              <a:rPr lang="fi-FI" dirty="0" smtClean="0"/>
              <a:t> tutkimuksessa</a:t>
            </a:r>
          </a:p>
          <a:p>
            <a:pPr lvl="1"/>
            <a:r>
              <a:rPr lang="fi-FI" dirty="0" smtClean="0"/>
              <a:t>RAVE (Stone ym. N Eng J </a:t>
            </a:r>
            <a:r>
              <a:rPr lang="fi-FI" dirty="0" err="1" smtClean="0"/>
              <a:t>Med</a:t>
            </a:r>
            <a:r>
              <a:rPr lang="fi-FI" dirty="0" smtClean="0"/>
              <a:t> 2010)</a:t>
            </a:r>
          </a:p>
          <a:p>
            <a:pPr lvl="2"/>
            <a:r>
              <a:rPr lang="fi-FI" dirty="0" err="1" smtClean="0"/>
              <a:t>Huom</a:t>
            </a:r>
            <a:r>
              <a:rPr lang="fi-FI" dirty="0" smtClean="0"/>
              <a:t>! Potilaat joiden </a:t>
            </a:r>
            <a:r>
              <a:rPr lang="fi-FI" dirty="0" err="1" smtClean="0"/>
              <a:t>krea</a:t>
            </a:r>
            <a:r>
              <a:rPr lang="fi-FI" dirty="0" smtClean="0"/>
              <a:t> &gt;350umol/l poissuljettu</a:t>
            </a:r>
          </a:p>
          <a:p>
            <a:pPr lvl="1"/>
            <a:r>
              <a:rPr lang="fi-FI" dirty="0" smtClean="0"/>
              <a:t>RITUXVAS (Jones ym. N Eng j </a:t>
            </a:r>
            <a:r>
              <a:rPr lang="fi-FI" dirty="0" err="1" smtClean="0"/>
              <a:t>Med</a:t>
            </a:r>
            <a:r>
              <a:rPr lang="fi-FI" dirty="0" smtClean="0"/>
              <a:t> 2010)</a:t>
            </a:r>
          </a:p>
          <a:p>
            <a:pPr lvl="2"/>
            <a:r>
              <a:rPr lang="fi-FI" dirty="0" smtClean="0"/>
              <a:t>Dialyysissä 20%</a:t>
            </a:r>
          </a:p>
          <a:p>
            <a:r>
              <a:rPr lang="fi-FI" dirty="0" smtClean="0"/>
              <a:t>RTX erityisesti jos halutaan turvata fertiliteetti  tai välttää CYC haittoja</a:t>
            </a:r>
          </a:p>
          <a:p>
            <a:r>
              <a:rPr lang="fi-FI" dirty="0" smtClean="0"/>
              <a:t>Steroidi lasku 7.5-10mg:aan 3kk kohdalla</a:t>
            </a:r>
            <a:endParaRPr lang="fi-FI" dirty="0"/>
          </a:p>
          <a:p>
            <a:endParaRPr lang="sv-FI" dirty="0"/>
          </a:p>
        </p:txBody>
      </p:sp>
    </p:spTree>
    <p:extLst>
      <p:ext uri="{BB962C8B-B14F-4D97-AF65-F5344CB8AC3E}">
        <p14:creationId xmlns:p14="http://schemas.microsoft.com/office/powerpoint/2010/main" val="3374621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ffectLst/>
            </a:endParaRPr>
          </a:p>
        </p:txBody>
      </p:sp>
      <p:pic>
        <p:nvPicPr>
          <p:cNvPr id="5123" name="Picture 3" descr="anca 1"/>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774825" y="260350"/>
            <a:ext cx="8713788" cy="64087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3780" name="Oval 4"/>
          <p:cNvSpPr>
            <a:spLocks noChangeArrowheads="1"/>
          </p:cNvSpPr>
          <p:nvPr/>
        </p:nvSpPr>
        <p:spPr bwMode="auto">
          <a:xfrm>
            <a:off x="6383338" y="4221163"/>
            <a:ext cx="3600450" cy="1871662"/>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en-US" altLang="sv-FI"/>
          </a:p>
        </p:txBody>
      </p:sp>
    </p:spTree>
    <p:extLst>
      <p:ext uri="{BB962C8B-B14F-4D97-AF65-F5344CB8AC3E}">
        <p14:creationId xmlns:p14="http://schemas.microsoft.com/office/powerpoint/2010/main" val="35455948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3780"/>
                                        </p:tgtEl>
                                        <p:attrNameLst>
                                          <p:attrName>style.visibility</p:attrName>
                                        </p:attrNameLst>
                                      </p:cBhvr>
                                      <p:to>
                                        <p:strVal val="visible"/>
                                      </p:to>
                                    </p:set>
                                    <p:animEffect transition="in" filter="box(in)">
                                      <p:cBhvr>
                                        <p:cTn id="7" dur="2000"/>
                                        <p:tgtEl>
                                          <p:spTgt spid="203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rmAutofit fontScale="90000"/>
          </a:bodyPr>
          <a:lstStyle/>
          <a:p>
            <a:r>
              <a:rPr lang="fi-FI" dirty="0"/>
              <a:t>EULAR/ERA-EDTA 2016</a:t>
            </a:r>
            <a:br>
              <a:rPr lang="fi-FI" dirty="0"/>
            </a:br>
            <a:r>
              <a:rPr lang="fi-FI" b="1" dirty="0"/>
              <a:t>Remission induktio </a:t>
            </a:r>
            <a:r>
              <a:rPr lang="fi-FI" b="1" dirty="0" smtClean="0"/>
              <a:t>ei-elimentoimintaa </a:t>
            </a:r>
            <a:r>
              <a:rPr lang="fi-FI" b="1" dirty="0" err="1"/>
              <a:t>uhkaavasssa</a:t>
            </a:r>
            <a:r>
              <a:rPr lang="fi-FI" b="1" dirty="0"/>
              <a:t> taudissa</a:t>
            </a:r>
            <a:endParaRPr lang="sv-FI" dirty="0"/>
          </a:p>
        </p:txBody>
      </p:sp>
      <p:sp>
        <p:nvSpPr>
          <p:cNvPr id="3" name="Sisällön paikkamerkki 2"/>
          <p:cNvSpPr>
            <a:spLocks noGrp="1"/>
          </p:cNvSpPr>
          <p:nvPr>
            <p:ph idx="1"/>
          </p:nvPr>
        </p:nvSpPr>
        <p:spPr/>
        <p:txBody>
          <a:bodyPr/>
          <a:lstStyle/>
          <a:p>
            <a:r>
              <a:rPr lang="fi-FI" dirty="0" smtClean="0"/>
              <a:t>Steroidi yhdistettynä </a:t>
            </a:r>
            <a:r>
              <a:rPr lang="fi-FI" dirty="0" err="1" smtClean="0"/>
              <a:t>metotreksaattiin</a:t>
            </a:r>
            <a:r>
              <a:rPr lang="fi-FI" dirty="0" smtClean="0"/>
              <a:t>  (MTX) tai </a:t>
            </a:r>
            <a:r>
              <a:rPr lang="fi-FI" dirty="0" err="1" smtClean="0"/>
              <a:t>mykofenolaattiin</a:t>
            </a:r>
            <a:r>
              <a:rPr lang="fi-FI" dirty="0" smtClean="0"/>
              <a:t> (MMF)</a:t>
            </a:r>
          </a:p>
          <a:p>
            <a:r>
              <a:rPr lang="fi-FI" dirty="0" smtClean="0"/>
              <a:t>MTX (20-25mg/viikko </a:t>
            </a:r>
            <a:r>
              <a:rPr lang="fi-FI" dirty="0" err="1" smtClean="0"/>
              <a:t>po</a:t>
            </a:r>
            <a:r>
              <a:rPr lang="fi-FI" dirty="0" smtClean="0"/>
              <a:t> tai </a:t>
            </a:r>
            <a:r>
              <a:rPr lang="fi-FI" dirty="0" err="1" smtClean="0"/>
              <a:t>sc</a:t>
            </a:r>
            <a:r>
              <a:rPr lang="fi-FI" dirty="0" smtClean="0"/>
              <a:t>)</a:t>
            </a:r>
          </a:p>
          <a:p>
            <a:pPr lvl="1"/>
            <a:r>
              <a:rPr lang="fi-FI" dirty="0" err="1" smtClean="0"/>
              <a:t>Huom</a:t>
            </a:r>
            <a:r>
              <a:rPr lang="fi-FI" dirty="0" smtClean="0"/>
              <a:t>! Ei munuaistaudissa tai GFR &lt;60ml/min</a:t>
            </a:r>
          </a:p>
          <a:p>
            <a:r>
              <a:rPr lang="fi-FI" dirty="0" smtClean="0"/>
              <a:t>MMF (2-3g/vrk)</a:t>
            </a:r>
            <a:endParaRPr lang="sv-FI" dirty="0"/>
          </a:p>
        </p:txBody>
      </p:sp>
    </p:spTree>
    <p:extLst>
      <p:ext uri="{BB962C8B-B14F-4D97-AF65-F5344CB8AC3E}">
        <p14:creationId xmlns:p14="http://schemas.microsoft.com/office/powerpoint/2010/main" val="30101585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rmAutofit fontScale="90000"/>
          </a:bodyPr>
          <a:lstStyle/>
          <a:p>
            <a:r>
              <a:rPr lang="fi-FI" dirty="0"/>
              <a:t>EULAR/ERA-EDTA </a:t>
            </a:r>
            <a:r>
              <a:rPr lang="fi-FI" dirty="0" smtClean="0"/>
              <a:t>2016</a:t>
            </a:r>
            <a:br>
              <a:rPr lang="fi-FI" dirty="0" smtClean="0"/>
            </a:br>
            <a:r>
              <a:rPr lang="fi-FI" dirty="0" smtClean="0"/>
              <a:t>Vaikea </a:t>
            </a:r>
            <a:r>
              <a:rPr lang="fi-FI" dirty="0" err="1" smtClean="0"/>
              <a:t>relapsi</a:t>
            </a:r>
            <a:r>
              <a:rPr lang="fi-FI" dirty="0" smtClean="0"/>
              <a:t>: steroidi yhdistettynä CYC tai RTX samaan tapaan kuin diagnoosivaiheessa</a:t>
            </a:r>
            <a:endParaRPr lang="sv-FI" dirty="0"/>
          </a:p>
        </p:txBody>
      </p:sp>
      <p:sp>
        <p:nvSpPr>
          <p:cNvPr id="3" name="Sisällön paikkamerkki 2"/>
          <p:cNvSpPr>
            <a:spLocks noGrp="1"/>
          </p:cNvSpPr>
          <p:nvPr>
            <p:ph idx="1"/>
          </p:nvPr>
        </p:nvSpPr>
        <p:spPr/>
        <p:txBody>
          <a:bodyPr/>
          <a:lstStyle/>
          <a:p>
            <a:endParaRPr lang="fi-FI" dirty="0" smtClean="0"/>
          </a:p>
          <a:p>
            <a:r>
              <a:rPr lang="fi-FI" dirty="0" smtClean="0"/>
              <a:t>CYC kumulatiivinen annos ei tulisi nousta yli 25(-35)g*</a:t>
            </a:r>
          </a:p>
          <a:p>
            <a:endParaRPr lang="fi-FI" dirty="0"/>
          </a:p>
          <a:p>
            <a:r>
              <a:rPr lang="fi-FI" dirty="0" smtClean="0"/>
              <a:t>Lievä </a:t>
            </a:r>
            <a:r>
              <a:rPr lang="fi-FI" dirty="0" err="1" smtClean="0"/>
              <a:t>relapsi</a:t>
            </a:r>
            <a:r>
              <a:rPr lang="fi-FI" dirty="0" smtClean="0"/>
              <a:t> hoidetaan steroidia lisäämällä* </a:t>
            </a:r>
            <a:endParaRPr lang="sv-FI" dirty="0"/>
          </a:p>
        </p:txBody>
      </p:sp>
    </p:spTree>
    <p:extLst>
      <p:ext uri="{BB962C8B-B14F-4D97-AF65-F5344CB8AC3E}">
        <p14:creationId xmlns:p14="http://schemas.microsoft.com/office/powerpoint/2010/main" val="33878298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EULAR/ERA-EDTA </a:t>
            </a:r>
            <a:r>
              <a:rPr lang="fi-FI" dirty="0" smtClean="0"/>
              <a:t>2016</a:t>
            </a:r>
            <a:br>
              <a:rPr lang="fi-FI" dirty="0" smtClean="0"/>
            </a:br>
            <a:r>
              <a:rPr lang="fi-FI" dirty="0" smtClean="0"/>
              <a:t>Plasmanvaihto</a:t>
            </a:r>
            <a:endParaRPr lang="sv-FI" dirty="0"/>
          </a:p>
        </p:txBody>
      </p:sp>
      <p:sp>
        <p:nvSpPr>
          <p:cNvPr id="3" name="Sisällön paikkamerkki 2"/>
          <p:cNvSpPr>
            <a:spLocks noGrp="1"/>
          </p:cNvSpPr>
          <p:nvPr>
            <p:ph idx="1"/>
          </p:nvPr>
        </p:nvSpPr>
        <p:spPr/>
        <p:txBody>
          <a:bodyPr/>
          <a:lstStyle/>
          <a:p>
            <a:r>
              <a:rPr lang="fi-FI" dirty="0" err="1" smtClean="0"/>
              <a:t>Krea</a:t>
            </a:r>
            <a:r>
              <a:rPr lang="fi-FI" dirty="0" smtClean="0"/>
              <a:t> &gt;500umol/l tai dialyysin tarve</a:t>
            </a:r>
          </a:p>
          <a:p>
            <a:r>
              <a:rPr lang="fi-FI" dirty="0" err="1" smtClean="0"/>
              <a:t>Alveolaarihemorragia</a:t>
            </a:r>
            <a:endParaRPr lang="fi-FI" dirty="0" smtClean="0"/>
          </a:p>
          <a:p>
            <a:r>
              <a:rPr lang="fi-FI" dirty="0" err="1" smtClean="0"/>
              <a:t>Overlapping</a:t>
            </a:r>
            <a:r>
              <a:rPr lang="fi-FI" dirty="0" smtClean="0"/>
              <a:t> ANCA </a:t>
            </a:r>
            <a:r>
              <a:rPr lang="fi-FI" dirty="0" err="1" smtClean="0"/>
              <a:t>vaskuliitti</a:t>
            </a:r>
            <a:r>
              <a:rPr lang="fi-FI" dirty="0" smtClean="0"/>
              <a:t> + anti-GBM-Ab *</a:t>
            </a:r>
          </a:p>
          <a:p>
            <a:endParaRPr lang="fi-FI" dirty="0" smtClean="0"/>
          </a:p>
          <a:p>
            <a:r>
              <a:rPr lang="fi-FI" dirty="0" smtClean="0"/>
              <a:t>Tähän meta-analyysin tuloksesta kuva</a:t>
            </a:r>
            <a:endParaRPr lang="sv-FI" dirty="0"/>
          </a:p>
        </p:txBody>
      </p:sp>
    </p:spTree>
    <p:extLst>
      <p:ext uri="{BB962C8B-B14F-4D97-AF65-F5344CB8AC3E}">
        <p14:creationId xmlns:p14="http://schemas.microsoft.com/office/powerpoint/2010/main" val="14507269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rmAutofit/>
          </a:bodyPr>
          <a:lstStyle/>
          <a:p>
            <a:r>
              <a:rPr lang="fi-FI" dirty="0" smtClean="0">
                <a:solidFill>
                  <a:schemeClr val="accent6">
                    <a:lumMod val="50000"/>
                  </a:schemeClr>
                </a:solidFill>
              </a:rPr>
              <a:t>Dialyysipotilaat!</a:t>
            </a:r>
            <a:r>
              <a:rPr lang="fi-FI" dirty="0" smtClean="0"/>
              <a:t> KDIGO </a:t>
            </a:r>
            <a:r>
              <a:rPr lang="fi-FI" dirty="0" err="1" smtClean="0"/>
              <a:t>Clinical</a:t>
            </a:r>
            <a:r>
              <a:rPr lang="fi-FI" dirty="0" smtClean="0"/>
              <a:t> </a:t>
            </a:r>
            <a:r>
              <a:rPr lang="fi-FI" dirty="0" err="1" smtClean="0"/>
              <a:t>Practice</a:t>
            </a:r>
            <a:r>
              <a:rPr lang="fi-FI" dirty="0" smtClean="0"/>
              <a:t> </a:t>
            </a:r>
            <a:r>
              <a:rPr lang="fi-FI" dirty="0" err="1" smtClean="0"/>
              <a:t>Guideline</a:t>
            </a:r>
            <a:r>
              <a:rPr lang="fi-FI" dirty="0" smtClean="0"/>
              <a:t> for </a:t>
            </a:r>
            <a:r>
              <a:rPr lang="fi-FI" dirty="0" err="1" smtClean="0"/>
              <a:t>glomerulonephritis</a:t>
            </a:r>
            <a:r>
              <a:rPr lang="fi-FI" dirty="0" smtClean="0"/>
              <a:t> </a:t>
            </a:r>
            <a:r>
              <a:rPr lang="fi-FI" sz="1800" dirty="0" err="1" smtClean="0"/>
              <a:t>Kidney</a:t>
            </a:r>
            <a:r>
              <a:rPr lang="fi-FI" sz="1800" dirty="0" smtClean="0"/>
              <a:t> </a:t>
            </a:r>
            <a:r>
              <a:rPr lang="fi-FI" sz="1800" dirty="0" err="1" smtClean="0"/>
              <a:t>Int</a:t>
            </a:r>
            <a:r>
              <a:rPr lang="fi-FI" sz="1800" dirty="0" smtClean="0"/>
              <a:t> 2012</a:t>
            </a:r>
            <a:endParaRPr lang="sv-FI" sz="1800" dirty="0"/>
          </a:p>
        </p:txBody>
      </p:sp>
      <p:sp>
        <p:nvSpPr>
          <p:cNvPr id="3" name="Sisällön paikkamerkki 2"/>
          <p:cNvSpPr>
            <a:spLocks noGrp="1"/>
          </p:cNvSpPr>
          <p:nvPr>
            <p:ph idx="1"/>
          </p:nvPr>
        </p:nvSpPr>
        <p:spPr/>
        <p:txBody>
          <a:bodyPr/>
          <a:lstStyle/>
          <a:p>
            <a:endParaRPr lang="fi-FI" dirty="0" smtClean="0"/>
          </a:p>
          <a:p>
            <a:endParaRPr lang="fi-FI" dirty="0" smtClean="0"/>
          </a:p>
          <a:p>
            <a:r>
              <a:rPr lang="fi-FI" dirty="0" smtClean="0"/>
              <a:t>CYC jatkoa yli 3kk ei suositella, mikäli potilaan </a:t>
            </a:r>
            <a:r>
              <a:rPr lang="fi-FI" dirty="0" err="1" smtClean="0"/>
              <a:t>munuaisfuktio</a:t>
            </a:r>
            <a:r>
              <a:rPr lang="fi-FI" dirty="0" smtClean="0"/>
              <a:t> ei ole palautunut ja hänellä ei ole muita/</a:t>
            </a:r>
            <a:r>
              <a:rPr lang="fi-FI" dirty="0" err="1" smtClean="0"/>
              <a:t>extrarenaalisia</a:t>
            </a:r>
            <a:r>
              <a:rPr lang="fi-FI" dirty="0" smtClean="0"/>
              <a:t> </a:t>
            </a:r>
            <a:r>
              <a:rPr lang="fi-FI" dirty="0" err="1" smtClean="0"/>
              <a:t>vaskuliitin</a:t>
            </a:r>
            <a:r>
              <a:rPr lang="fi-FI" dirty="0" smtClean="0"/>
              <a:t> manifestaatioita</a:t>
            </a:r>
            <a:endParaRPr lang="sv-FI" dirty="0"/>
          </a:p>
        </p:txBody>
      </p:sp>
    </p:spTree>
    <p:extLst>
      <p:ext uri="{BB962C8B-B14F-4D97-AF65-F5344CB8AC3E}">
        <p14:creationId xmlns:p14="http://schemas.microsoft.com/office/powerpoint/2010/main" val="28810583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rmAutofit/>
          </a:bodyPr>
          <a:lstStyle/>
          <a:p>
            <a:r>
              <a:rPr lang="fi-FI" dirty="0"/>
              <a:t>EULAR/ERA-EDTA </a:t>
            </a:r>
            <a:r>
              <a:rPr lang="fi-FI" dirty="0" smtClean="0"/>
              <a:t>2016</a:t>
            </a:r>
            <a:br>
              <a:rPr lang="fi-FI" dirty="0" smtClean="0"/>
            </a:br>
            <a:r>
              <a:rPr lang="fi-FI" dirty="0" smtClean="0"/>
              <a:t>Remission ylläpitolääkitys</a:t>
            </a:r>
            <a:endParaRPr lang="sv-FI" dirty="0"/>
          </a:p>
        </p:txBody>
      </p:sp>
      <p:sp>
        <p:nvSpPr>
          <p:cNvPr id="3" name="Sisällön paikkamerkki 2"/>
          <p:cNvSpPr>
            <a:spLocks noGrp="1"/>
          </p:cNvSpPr>
          <p:nvPr>
            <p:ph idx="1"/>
          </p:nvPr>
        </p:nvSpPr>
        <p:spPr/>
        <p:txBody>
          <a:bodyPr/>
          <a:lstStyle/>
          <a:p>
            <a:pPr marL="0" indent="0">
              <a:buNone/>
            </a:pPr>
            <a:r>
              <a:rPr lang="fi-FI" dirty="0" smtClean="0"/>
              <a:t>Pieni </a:t>
            </a:r>
            <a:r>
              <a:rPr lang="fi-FI" dirty="0"/>
              <a:t>annos steroidia +</a:t>
            </a:r>
          </a:p>
          <a:p>
            <a:r>
              <a:rPr lang="fi-FI" dirty="0" err="1" smtClean="0"/>
              <a:t>Atsatiopriinia</a:t>
            </a:r>
            <a:r>
              <a:rPr lang="fi-FI" dirty="0" smtClean="0"/>
              <a:t> (AZA) </a:t>
            </a:r>
            <a:r>
              <a:rPr lang="fi-FI" i="1" dirty="0" smtClean="0"/>
              <a:t>tai</a:t>
            </a:r>
          </a:p>
          <a:p>
            <a:endParaRPr lang="fi-FI" i="1" dirty="0" smtClean="0"/>
          </a:p>
          <a:p>
            <a:r>
              <a:rPr lang="fi-FI" dirty="0" smtClean="0"/>
              <a:t>RTX; MAINRITSAN (</a:t>
            </a:r>
            <a:r>
              <a:rPr lang="fi-FI" dirty="0" err="1" smtClean="0"/>
              <a:t>Guillevin</a:t>
            </a:r>
            <a:r>
              <a:rPr lang="fi-FI" dirty="0" smtClean="0"/>
              <a:t> ym. N Eng J </a:t>
            </a:r>
            <a:r>
              <a:rPr lang="fi-FI" dirty="0" err="1" smtClean="0"/>
              <a:t>Med</a:t>
            </a:r>
            <a:r>
              <a:rPr lang="fi-FI" dirty="0" smtClean="0"/>
              <a:t> 2014) </a:t>
            </a:r>
            <a:r>
              <a:rPr lang="fi-FI" i="1" dirty="0" smtClean="0"/>
              <a:t>tai </a:t>
            </a:r>
          </a:p>
          <a:p>
            <a:endParaRPr lang="fi-FI" i="1" dirty="0" smtClean="0"/>
          </a:p>
          <a:p>
            <a:r>
              <a:rPr lang="fi-FI" dirty="0" smtClean="0"/>
              <a:t>MMF; IMPROVE (</a:t>
            </a:r>
            <a:r>
              <a:rPr lang="fi-FI" dirty="0" err="1" smtClean="0"/>
              <a:t>Hiemstra</a:t>
            </a:r>
            <a:r>
              <a:rPr lang="fi-FI" dirty="0" smtClean="0"/>
              <a:t> ym. JAMA 2010) AZA &gt;MMF </a:t>
            </a:r>
            <a:r>
              <a:rPr lang="fi-FI" i="1" dirty="0" smtClean="0"/>
              <a:t>tai</a:t>
            </a:r>
          </a:p>
          <a:p>
            <a:endParaRPr lang="fi-FI" i="1" dirty="0" smtClean="0"/>
          </a:p>
          <a:p>
            <a:r>
              <a:rPr lang="fi-FI" dirty="0" smtClean="0"/>
              <a:t>MTX </a:t>
            </a:r>
            <a:r>
              <a:rPr lang="fi-FI" i="1" dirty="0" smtClean="0"/>
              <a:t>tai</a:t>
            </a:r>
          </a:p>
          <a:p>
            <a:endParaRPr lang="fi-FI" i="1" dirty="0"/>
          </a:p>
          <a:p>
            <a:pPr marL="0" indent="0">
              <a:buNone/>
            </a:pPr>
            <a:endParaRPr lang="fi-FI" dirty="0" smtClean="0"/>
          </a:p>
          <a:p>
            <a:endParaRPr lang="fi-FI" i="1" dirty="0" smtClean="0"/>
          </a:p>
          <a:p>
            <a:pPr marL="0" indent="0">
              <a:buNone/>
            </a:pPr>
            <a:endParaRPr lang="sv-FI" i="1" dirty="0"/>
          </a:p>
        </p:txBody>
      </p:sp>
    </p:spTree>
    <p:extLst>
      <p:ext uri="{BB962C8B-B14F-4D97-AF65-F5344CB8AC3E}">
        <p14:creationId xmlns:p14="http://schemas.microsoft.com/office/powerpoint/2010/main" val="7594448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EULAR/ERA-EDTA </a:t>
            </a:r>
            <a:r>
              <a:rPr lang="fi-FI" dirty="0" smtClean="0"/>
              <a:t>2016</a:t>
            </a:r>
            <a:br>
              <a:rPr lang="fi-FI" dirty="0" smtClean="0"/>
            </a:br>
            <a:r>
              <a:rPr lang="fi-FI" dirty="0" smtClean="0"/>
              <a:t>Remission ylläpitolääkitys vähintään 24kk</a:t>
            </a:r>
            <a:endParaRPr lang="sv-FI" dirty="0"/>
          </a:p>
        </p:txBody>
      </p:sp>
      <p:sp>
        <p:nvSpPr>
          <p:cNvPr id="3" name="Sisällön paikkamerkki 2"/>
          <p:cNvSpPr>
            <a:spLocks noGrp="1"/>
          </p:cNvSpPr>
          <p:nvPr>
            <p:ph idx="1"/>
          </p:nvPr>
        </p:nvSpPr>
        <p:spPr/>
        <p:txBody>
          <a:bodyPr>
            <a:normAutofit fontScale="92500" lnSpcReduction="20000"/>
          </a:bodyPr>
          <a:lstStyle/>
          <a:p>
            <a:r>
              <a:rPr lang="fi-FI" dirty="0" smtClean="0"/>
              <a:t>18kk* - </a:t>
            </a:r>
            <a:r>
              <a:rPr lang="fi-FI" dirty="0" err="1" smtClean="0"/>
              <a:t>ad</a:t>
            </a:r>
            <a:r>
              <a:rPr lang="fi-FI" dirty="0" smtClean="0"/>
              <a:t> 5vuotta GPA tai PR3-ANCA+ potilailla*</a:t>
            </a:r>
          </a:p>
          <a:p>
            <a:pPr marL="457200" lvl="1" indent="0">
              <a:buNone/>
            </a:pPr>
            <a:r>
              <a:rPr lang="fi-FI" dirty="0" smtClean="0"/>
              <a:t>-Ei ole julkaistua kontrolloitua, satunnaistettua tutkimusta, missä ylläpitohoidon kestoa olisi tutkittu!</a:t>
            </a:r>
          </a:p>
          <a:p>
            <a:pPr marL="457200" lvl="1" indent="0">
              <a:buNone/>
            </a:pPr>
            <a:r>
              <a:rPr lang="fi-FI" dirty="0" smtClean="0"/>
              <a:t>-Meta-analyysi (</a:t>
            </a:r>
            <a:r>
              <a:rPr lang="fi-FI" dirty="0" err="1" smtClean="0"/>
              <a:t>Walsh</a:t>
            </a:r>
            <a:r>
              <a:rPr lang="fi-FI" dirty="0" smtClean="0"/>
              <a:t> ym. </a:t>
            </a:r>
            <a:r>
              <a:rPr lang="fi-FI" dirty="0" err="1" smtClean="0"/>
              <a:t>Arthritis</a:t>
            </a:r>
            <a:r>
              <a:rPr lang="fi-FI" dirty="0" smtClean="0"/>
              <a:t> Care </a:t>
            </a:r>
            <a:r>
              <a:rPr lang="fi-FI" dirty="0" err="1" smtClean="0"/>
              <a:t>Res</a:t>
            </a:r>
            <a:r>
              <a:rPr lang="fi-FI" dirty="0" smtClean="0"/>
              <a:t> 2010): pitempi steroidihoito suojaa </a:t>
            </a:r>
            <a:r>
              <a:rPr lang="fi-FI" dirty="0" err="1" smtClean="0"/>
              <a:t>relapseilta</a:t>
            </a:r>
            <a:endParaRPr lang="fi-FI" dirty="0"/>
          </a:p>
          <a:p>
            <a:r>
              <a:rPr lang="fi-FI" dirty="0" err="1" smtClean="0"/>
              <a:t>Relapsiriskiä</a:t>
            </a:r>
            <a:r>
              <a:rPr lang="fi-FI" dirty="0" smtClean="0"/>
              <a:t> nostavat:</a:t>
            </a:r>
          </a:p>
          <a:p>
            <a:pPr lvl="1"/>
            <a:r>
              <a:rPr lang="fi-FI" dirty="0" smtClean="0"/>
              <a:t>Aiempi </a:t>
            </a:r>
            <a:r>
              <a:rPr lang="fi-FI" dirty="0" err="1" smtClean="0"/>
              <a:t>relapsi</a:t>
            </a:r>
            <a:endParaRPr lang="fi-FI" dirty="0" smtClean="0"/>
          </a:p>
          <a:p>
            <a:pPr lvl="1"/>
            <a:r>
              <a:rPr lang="fi-FI" dirty="0" smtClean="0"/>
              <a:t>PR3-Ab-positiivisuus</a:t>
            </a:r>
          </a:p>
          <a:p>
            <a:pPr lvl="1"/>
            <a:r>
              <a:rPr lang="fi-FI" dirty="0" smtClean="0"/>
              <a:t>GPA</a:t>
            </a:r>
          </a:p>
          <a:p>
            <a:pPr lvl="1"/>
            <a:r>
              <a:rPr lang="fi-FI" dirty="0" smtClean="0"/>
              <a:t>ENT-</a:t>
            </a:r>
            <a:r>
              <a:rPr lang="fi-FI" dirty="0" err="1" smtClean="0"/>
              <a:t>affiisio</a:t>
            </a:r>
            <a:endParaRPr lang="fi-FI" dirty="0" smtClean="0"/>
          </a:p>
          <a:p>
            <a:pPr lvl="1"/>
            <a:r>
              <a:rPr lang="fi-FI" dirty="0" err="1" smtClean="0"/>
              <a:t>Keuhkoaffiisio</a:t>
            </a:r>
            <a:endParaRPr lang="fi-FI" dirty="0" smtClean="0"/>
          </a:p>
          <a:p>
            <a:pPr lvl="1"/>
            <a:r>
              <a:rPr lang="fi-FI" dirty="0" smtClean="0"/>
              <a:t>Parempi munuaisfunktio (</a:t>
            </a:r>
            <a:r>
              <a:rPr lang="fi-FI" dirty="0" err="1" smtClean="0"/>
              <a:t>krea</a:t>
            </a:r>
            <a:r>
              <a:rPr lang="fi-FI" dirty="0" smtClean="0"/>
              <a:t> &lt;200)</a:t>
            </a:r>
          </a:p>
          <a:p>
            <a:pPr lvl="1"/>
            <a:r>
              <a:rPr lang="fi-FI" dirty="0" smtClean="0"/>
              <a:t>Pienempi CYC-kokonaisannos, </a:t>
            </a:r>
            <a:r>
              <a:rPr lang="fi-FI" dirty="0" err="1" smtClean="0"/>
              <a:t>immunosupressiivisen</a:t>
            </a:r>
            <a:r>
              <a:rPr lang="fi-FI" dirty="0" smtClean="0"/>
              <a:t> lääkityksen vähentäminen</a:t>
            </a:r>
          </a:p>
          <a:p>
            <a:endParaRPr lang="fi-FI" dirty="0" smtClean="0"/>
          </a:p>
        </p:txBody>
      </p:sp>
    </p:spTree>
    <p:extLst>
      <p:ext uri="{BB962C8B-B14F-4D97-AF65-F5344CB8AC3E}">
        <p14:creationId xmlns:p14="http://schemas.microsoft.com/office/powerpoint/2010/main" val="27090821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EULAR/ERA-EDTA </a:t>
            </a:r>
            <a:r>
              <a:rPr lang="fi-FI" dirty="0" smtClean="0"/>
              <a:t>2016</a:t>
            </a:r>
            <a:br>
              <a:rPr lang="fi-FI" dirty="0" smtClean="0"/>
            </a:br>
            <a:r>
              <a:rPr lang="fi-FI" dirty="0" err="1" smtClean="0"/>
              <a:t>Refraktaaritauti</a:t>
            </a:r>
            <a:endParaRPr lang="sv-FI" dirty="0"/>
          </a:p>
        </p:txBody>
      </p:sp>
      <p:sp>
        <p:nvSpPr>
          <p:cNvPr id="3" name="Sisällön paikkamerkki 2"/>
          <p:cNvSpPr>
            <a:spLocks noGrp="1"/>
          </p:cNvSpPr>
          <p:nvPr>
            <p:ph idx="1"/>
          </p:nvPr>
        </p:nvSpPr>
        <p:spPr/>
        <p:txBody>
          <a:bodyPr/>
          <a:lstStyle/>
          <a:p>
            <a:r>
              <a:rPr lang="fi-FI" dirty="0" smtClean="0"/>
              <a:t>Jos hoidettu CYC, vaihto RTX ja päinvastoin</a:t>
            </a:r>
          </a:p>
          <a:p>
            <a:r>
              <a:rPr lang="fi-FI" dirty="0" smtClean="0"/>
              <a:t>Iv </a:t>
            </a:r>
            <a:r>
              <a:rPr lang="fi-FI" dirty="0" err="1" smtClean="0"/>
              <a:t>immunoglobuliini</a:t>
            </a:r>
            <a:endParaRPr lang="fi-FI" dirty="0"/>
          </a:p>
          <a:p>
            <a:r>
              <a:rPr lang="fi-FI" dirty="0" smtClean="0"/>
              <a:t>Anti-TNF-lääkkeet (</a:t>
            </a:r>
            <a:r>
              <a:rPr lang="fi-FI" dirty="0" err="1" smtClean="0"/>
              <a:t>infliksimabi</a:t>
            </a:r>
            <a:r>
              <a:rPr lang="fi-FI" dirty="0" smtClean="0"/>
              <a:t>, </a:t>
            </a:r>
            <a:r>
              <a:rPr lang="fi-FI" dirty="0" err="1" smtClean="0"/>
              <a:t>adalimumabi</a:t>
            </a:r>
            <a:r>
              <a:rPr lang="fi-FI" dirty="0" smtClean="0"/>
              <a:t>), </a:t>
            </a:r>
            <a:r>
              <a:rPr lang="fi-FI" dirty="0" err="1" smtClean="0"/>
              <a:t>alemtuzumabi</a:t>
            </a:r>
            <a:r>
              <a:rPr lang="fi-FI" dirty="0" smtClean="0"/>
              <a:t>, anti-CD52/Campath-1H, </a:t>
            </a:r>
            <a:r>
              <a:rPr lang="fi-FI" dirty="0" err="1" smtClean="0"/>
              <a:t>Gusperimus</a:t>
            </a:r>
            <a:r>
              <a:rPr lang="fi-FI" dirty="0" smtClean="0"/>
              <a:t>, </a:t>
            </a:r>
            <a:r>
              <a:rPr lang="fi-FI" dirty="0" err="1" smtClean="0"/>
              <a:t>leflunomidi</a:t>
            </a:r>
            <a:r>
              <a:rPr lang="fi-FI" dirty="0" smtClean="0"/>
              <a:t> *</a:t>
            </a:r>
          </a:p>
          <a:p>
            <a:endParaRPr lang="fi-FI" dirty="0"/>
          </a:p>
          <a:p>
            <a:r>
              <a:rPr lang="fi-FI" dirty="0" smtClean="0"/>
              <a:t>Eksperttikeskuksen konsultaatio!</a:t>
            </a:r>
            <a:endParaRPr lang="sv-FI" dirty="0"/>
          </a:p>
        </p:txBody>
      </p:sp>
    </p:spTree>
    <p:extLst>
      <p:ext uri="{BB962C8B-B14F-4D97-AF65-F5344CB8AC3E}">
        <p14:creationId xmlns:p14="http://schemas.microsoft.com/office/powerpoint/2010/main" val="246672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838200" y="249011"/>
            <a:ext cx="10515600" cy="1325563"/>
          </a:xfrm>
        </p:spPr>
        <p:txBody>
          <a:bodyPr>
            <a:normAutofit/>
          </a:bodyPr>
          <a:lstStyle/>
          <a:p>
            <a:r>
              <a:rPr lang="fi-FI" dirty="0"/>
              <a:t>EULAR/ERA-EDTA </a:t>
            </a:r>
            <a:r>
              <a:rPr lang="fi-FI" dirty="0" smtClean="0"/>
              <a:t>2016</a:t>
            </a:r>
            <a:br>
              <a:rPr lang="fi-FI" dirty="0" smtClean="0"/>
            </a:br>
            <a:endParaRPr lang="sv-FI" dirty="0"/>
          </a:p>
        </p:txBody>
      </p:sp>
      <p:sp>
        <p:nvSpPr>
          <p:cNvPr id="3" name="Sisällön paikkamerkki 2"/>
          <p:cNvSpPr>
            <a:spLocks noGrp="1"/>
          </p:cNvSpPr>
          <p:nvPr>
            <p:ph idx="1"/>
          </p:nvPr>
        </p:nvSpPr>
        <p:spPr>
          <a:xfrm>
            <a:off x="838200" y="1364343"/>
            <a:ext cx="10515600" cy="4812620"/>
          </a:xfrm>
        </p:spPr>
        <p:txBody>
          <a:bodyPr>
            <a:normAutofit lnSpcReduction="10000"/>
          </a:bodyPr>
          <a:lstStyle/>
          <a:p>
            <a:r>
              <a:rPr lang="fi-FI" dirty="0"/>
              <a:t>Lääkityksen muokkaaminen kliinisen tilanteen, ei ANCA-statuksen </a:t>
            </a:r>
            <a:r>
              <a:rPr lang="fi-FI" dirty="0" smtClean="0"/>
              <a:t>perusteella</a:t>
            </a:r>
          </a:p>
          <a:p>
            <a:endParaRPr lang="fi-FI" dirty="0" smtClean="0"/>
          </a:p>
          <a:p>
            <a:r>
              <a:rPr lang="fi-FI" dirty="0" err="1" smtClean="0"/>
              <a:t>Persitoivan</a:t>
            </a:r>
            <a:r>
              <a:rPr lang="fi-FI" dirty="0" smtClean="0"/>
              <a:t> </a:t>
            </a:r>
            <a:r>
              <a:rPr lang="fi-FI" dirty="0" err="1" smtClean="0"/>
              <a:t>hematurian</a:t>
            </a:r>
            <a:r>
              <a:rPr lang="fi-FI" dirty="0" smtClean="0"/>
              <a:t> tarkempi selvittely CYC-hoidetuilla potilailla</a:t>
            </a:r>
          </a:p>
          <a:p>
            <a:endParaRPr lang="fi-FI" dirty="0" smtClean="0"/>
          </a:p>
          <a:p>
            <a:r>
              <a:rPr lang="fi-FI" dirty="0" err="1" smtClean="0"/>
              <a:t>Immunoglobuliinitasojan</a:t>
            </a:r>
            <a:r>
              <a:rPr lang="fi-FI" dirty="0" smtClean="0"/>
              <a:t> seuraaminen RTX-hoidossa</a:t>
            </a:r>
          </a:p>
          <a:p>
            <a:endParaRPr lang="fi-FI" dirty="0" smtClean="0"/>
          </a:p>
          <a:p>
            <a:r>
              <a:rPr lang="fi-FI" dirty="0" err="1" smtClean="0"/>
              <a:t>Kardiovaskulaaririskin</a:t>
            </a:r>
            <a:r>
              <a:rPr lang="fi-FI" dirty="0" smtClean="0"/>
              <a:t> arviointi</a:t>
            </a:r>
          </a:p>
          <a:p>
            <a:endParaRPr lang="fi-FI" dirty="0" smtClean="0"/>
          </a:p>
          <a:p>
            <a:r>
              <a:rPr lang="fi-FI" dirty="0" smtClean="0"/>
              <a:t>Potilaiden ohjaus</a:t>
            </a:r>
          </a:p>
          <a:p>
            <a:endParaRPr lang="fi-FI" dirty="0" smtClean="0"/>
          </a:p>
          <a:p>
            <a:endParaRPr lang="fi-FI" dirty="0" smtClean="0"/>
          </a:p>
          <a:p>
            <a:endParaRPr lang="fi-FI" dirty="0" smtClean="0"/>
          </a:p>
          <a:p>
            <a:endParaRPr lang="sv-FI" dirty="0"/>
          </a:p>
        </p:txBody>
      </p:sp>
    </p:spTree>
    <p:extLst>
      <p:ext uri="{BB962C8B-B14F-4D97-AF65-F5344CB8AC3E}">
        <p14:creationId xmlns:p14="http://schemas.microsoft.com/office/powerpoint/2010/main" val="25330523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Transplantaatio KDIGO 2012</a:t>
            </a:r>
            <a:endParaRPr lang="sv-FI" dirty="0"/>
          </a:p>
        </p:txBody>
      </p:sp>
      <p:sp>
        <p:nvSpPr>
          <p:cNvPr id="3" name="Sisällön paikkamerkki 2"/>
          <p:cNvSpPr>
            <a:spLocks noGrp="1"/>
          </p:cNvSpPr>
          <p:nvPr>
            <p:ph idx="1"/>
          </p:nvPr>
        </p:nvSpPr>
        <p:spPr/>
        <p:txBody>
          <a:bodyPr/>
          <a:lstStyle/>
          <a:p>
            <a:r>
              <a:rPr lang="fi-FI" dirty="0" smtClean="0"/>
              <a:t>Munuaissiirtoa lykätään, kunne potilas on ollut täydellisessä remissiossa 12kk</a:t>
            </a:r>
          </a:p>
          <a:p>
            <a:endParaRPr lang="fi-FI" dirty="0"/>
          </a:p>
          <a:p>
            <a:r>
              <a:rPr lang="fi-FI" dirty="0" smtClean="0"/>
              <a:t>ANCA+ ei ole este transplantaatioon</a:t>
            </a:r>
          </a:p>
          <a:p>
            <a:endParaRPr lang="fi-FI" dirty="0"/>
          </a:p>
          <a:p>
            <a:r>
              <a:rPr lang="fi-FI" dirty="0" err="1" smtClean="0"/>
              <a:t>Munuaisrelapsin</a:t>
            </a:r>
            <a:r>
              <a:rPr lang="fi-FI" dirty="0" smtClean="0"/>
              <a:t> riski varsin pieni (5%)</a:t>
            </a:r>
            <a:endParaRPr lang="sv-FI" dirty="0"/>
          </a:p>
        </p:txBody>
      </p:sp>
    </p:spTree>
    <p:extLst>
      <p:ext uri="{BB962C8B-B14F-4D97-AF65-F5344CB8AC3E}">
        <p14:creationId xmlns:p14="http://schemas.microsoft.com/office/powerpoint/2010/main" val="3978195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1848995" y="381641"/>
            <a:ext cx="8494012"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ea typeface="msgothic" charset="0"/>
                <a:cs typeface="msgothic" charset="0"/>
              </a:defRPr>
            </a:lvl9pPr>
          </a:lstStyle>
          <a:p>
            <a:pPr algn="ctr"/>
            <a:r>
              <a:rPr lang="en-GB" altLang="sv-FI" sz="1452" b="1">
                <a:latin typeface="Arial" panose="020B0604020202020204" pitchFamily="34" charset="0"/>
              </a:rPr>
              <a:t>ANCA vasculitis treatments algorithm in accord with current practice at the University of North Carolina Kidney Center.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997" y="6152327"/>
            <a:ext cx="1991729" cy="48245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1565" y="979304"/>
            <a:ext cx="6794633" cy="48936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2701564" y="5972308"/>
            <a:ext cx="3918652" cy="309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9pPr>
          </a:lstStyle>
          <a:p>
            <a:r>
              <a:rPr lang="en-GB" altLang="sv-FI" sz="1089" b="1">
                <a:latin typeface="Arial" panose="020B0604020202020204" pitchFamily="34" charset="0"/>
              </a:rPr>
              <a:t>J. Charles Jennette, and Patrick H. Nachman CJASN 2017;12:1680-1691</a:t>
            </a:r>
          </a:p>
        </p:txBody>
      </p:sp>
      <p:sp>
        <p:nvSpPr>
          <p:cNvPr id="3077" name="Text Box 5"/>
          <p:cNvSpPr txBox="1">
            <a:spLocks noChangeArrowheads="1"/>
          </p:cNvSpPr>
          <p:nvPr/>
        </p:nvSpPr>
        <p:spPr bwMode="auto">
          <a:xfrm>
            <a:off x="1621451" y="6613175"/>
            <a:ext cx="4931078" cy="3470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ea typeface="msgothic" charset="0"/>
                <a:cs typeface="msgothic" charset="0"/>
              </a:defRPr>
            </a:lvl9pPr>
          </a:lstStyle>
          <a:p>
            <a:r>
              <a:rPr lang="en-GB" altLang="sv-FI" sz="907">
                <a:latin typeface="Arial" panose="020B0604020202020204" pitchFamily="34" charset="0"/>
              </a:rPr>
              <a:t>©2017 by American Society of Nephrology</a:t>
            </a:r>
          </a:p>
        </p:txBody>
      </p:sp>
    </p:spTree>
    <p:extLst>
      <p:ext uri="{BB962C8B-B14F-4D97-AF65-F5344CB8AC3E}">
        <p14:creationId xmlns:p14="http://schemas.microsoft.com/office/powerpoint/2010/main" val="17262849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en-US" altLang="en-US" smtClean="0"/>
          </a:p>
        </p:txBody>
      </p:sp>
      <p:sp>
        <p:nvSpPr>
          <p:cNvPr id="4099" name="Rectangle 3"/>
          <p:cNvSpPr>
            <a:spLocks noGrp="1" noChangeArrowheads="1"/>
          </p:cNvSpPr>
          <p:nvPr>
            <p:ph type="body" idx="1"/>
          </p:nvPr>
        </p:nvSpPr>
        <p:spPr/>
        <p:txBody>
          <a:bodyPr/>
          <a:lstStyle/>
          <a:p>
            <a:pPr eaLnBrk="1" hangingPunct="1"/>
            <a:endParaRPr lang="en-US" altLang="en-US" smtClean="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1738" y="620713"/>
            <a:ext cx="7250112" cy="585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5"/>
          <p:cNvSpPr txBox="1">
            <a:spLocks noChangeArrowheads="1"/>
          </p:cNvSpPr>
          <p:nvPr/>
        </p:nvSpPr>
        <p:spPr bwMode="auto">
          <a:xfrm>
            <a:off x="2403475" y="-79375"/>
            <a:ext cx="70056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fi-FI" altLang="fi-FI" sz="2800" u="sng">
                <a:effectLst>
                  <a:outerShdw blurRad="38100" dist="38100" dir="2700000" algn="tl">
                    <a:srgbClr val="C0C0C0"/>
                  </a:outerShdw>
                </a:effectLst>
                <a:latin typeface="Arial" charset="0"/>
              </a:rPr>
              <a:t>Chapel Hill nomenklatuurin tarkistus 2012</a:t>
            </a:r>
            <a:endParaRPr lang="fi-FI" altLang="en-US" sz="2800">
              <a:effectLst>
                <a:outerShdw blurRad="38100" dist="38100" dir="2700000" algn="tl">
                  <a:srgbClr val="C0C0C0"/>
                </a:outerShdw>
              </a:effectLst>
              <a:latin typeface="Arial" charset="0"/>
            </a:endParaRPr>
          </a:p>
        </p:txBody>
      </p:sp>
      <p:sp>
        <p:nvSpPr>
          <p:cNvPr id="27654" name="Text Box 6"/>
          <p:cNvSpPr txBox="1">
            <a:spLocks noChangeArrowheads="1"/>
          </p:cNvSpPr>
          <p:nvPr/>
        </p:nvSpPr>
        <p:spPr bwMode="auto">
          <a:xfrm>
            <a:off x="1900238" y="6524625"/>
            <a:ext cx="3611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fi-FI" altLang="fi-FI" sz="1400">
                <a:effectLst>
                  <a:outerShdw blurRad="38100" dist="38100" dir="2700000" algn="tl">
                    <a:srgbClr val="C0C0C0"/>
                  </a:outerShdw>
                </a:effectLst>
                <a:latin typeface="Arial" charset="0"/>
              </a:rPr>
              <a:t>Jennette ym. Arthritis Rheum 2013; 65:1-11</a:t>
            </a:r>
            <a:endParaRPr lang="fi-FI" altLang="en-US" sz="1400">
              <a:effectLst>
                <a:outerShdw blurRad="38100" dist="38100" dir="2700000" algn="tl">
                  <a:srgbClr val="C0C0C0"/>
                </a:outerShdw>
              </a:effectLst>
              <a:latin typeface="Arial" charset="0"/>
            </a:endParaRPr>
          </a:p>
        </p:txBody>
      </p:sp>
      <p:sp>
        <p:nvSpPr>
          <p:cNvPr id="4103" name="Oval 8"/>
          <p:cNvSpPr>
            <a:spLocks noChangeArrowheads="1"/>
          </p:cNvSpPr>
          <p:nvPr/>
        </p:nvSpPr>
        <p:spPr bwMode="auto">
          <a:xfrm>
            <a:off x="2351088" y="1700213"/>
            <a:ext cx="5905500" cy="792162"/>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sv-FI"/>
          </a:p>
        </p:txBody>
      </p:sp>
    </p:spTree>
    <p:extLst>
      <p:ext uri="{BB962C8B-B14F-4D97-AF65-F5344CB8AC3E}">
        <p14:creationId xmlns:p14="http://schemas.microsoft.com/office/powerpoint/2010/main" val="39605778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913796" y="1"/>
            <a:ext cx="9521976" cy="624113"/>
          </a:xfrm>
        </p:spPr>
        <p:txBody>
          <a:bodyPr>
            <a:normAutofit fontScale="90000"/>
          </a:bodyPr>
          <a:lstStyle/>
          <a:p>
            <a:r>
              <a:rPr lang="fi-FI" dirty="0" smtClean="0"/>
              <a:t>ANCA-</a:t>
            </a:r>
            <a:r>
              <a:rPr lang="fi-FI" dirty="0" err="1" smtClean="0"/>
              <a:t>vaskuliittien</a:t>
            </a:r>
            <a:r>
              <a:rPr lang="fi-FI" dirty="0" smtClean="0"/>
              <a:t> hoito</a:t>
            </a:r>
            <a:endParaRPr lang="sv-FI" dirty="0"/>
          </a:p>
        </p:txBody>
      </p:sp>
      <p:pic>
        <p:nvPicPr>
          <p:cNvPr id="4" name="Sisällön paikkamerkki 3"/>
          <p:cNvPicPr>
            <a:picLocks noGrp="1" noChangeAspect="1"/>
          </p:cNvPicPr>
          <p:nvPr>
            <p:ph idx="1"/>
          </p:nvPr>
        </p:nvPicPr>
        <p:blipFill>
          <a:blip r:embed="rId2"/>
          <a:stretch>
            <a:fillRect/>
          </a:stretch>
        </p:blipFill>
        <p:spPr>
          <a:xfrm>
            <a:off x="2386919" y="624114"/>
            <a:ext cx="6553881" cy="5504414"/>
          </a:xfrm>
          <a:prstGeom prst="rect">
            <a:avLst/>
          </a:prstGeom>
        </p:spPr>
      </p:pic>
      <p:pic>
        <p:nvPicPr>
          <p:cNvPr id="5" name="Kuva 4"/>
          <p:cNvPicPr>
            <a:picLocks noChangeAspect="1"/>
          </p:cNvPicPr>
          <p:nvPr/>
        </p:nvPicPr>
        <p:blipFill>
          <a:blip r:embed="rId3"/>
          <a:stretch>
            <a:fillRect/>
          </a:stretch>
        </p:blipFill>
        <p:spPr>
          <a:xfrm>
            <a:off x="2386919" y="6128528"/>
            <a:ext cx="6553881" cy="790575"/>
          </a:xfrm>
          <a:prstGeom prst="rect">
            <a:avLst/>
          </a:prstGeom>
        </p:spPr>
      </p:pic>
      <p:sp>
        <p:nvSpPr>
          <p:cNvPr id="8" name="Tekstiruutu 7"/>
          <p:cNvSpPr txBox="1"/>
          <p:nvPr/>
        </p:nvSpPr>
        <p:spPr>
          <a:xfrm>
            <a:off x="9724571" y="5965371"/>
            <a:ext cx="1664238" cy="646331"/>
          </a:xfrm>
          <a:prstGeom prst="rect">
            <a:avLst/>
          </a:prstGeom>
          <a:noFill/>
        </p:spPr>
        <p:txBody>
          <a:bodyPr wrap="none" rtlCol="0">
            <a:spAutoFit/>
          </a:bodyPr>
          <a:lstStyle/>
          <a:p>
            <a:r>
              <a:rPr lang="fi-FI" dirty="0" err="1" smtClean="0"/>
              <a:t>Sauranen</a:t>
            </a:r>
            <a:r>
              <a:rPr lang="fi-FI" dirty="0" smtClean="0"/>
              <a:t> ym.</a:t>
            </a:r>
          </a:p>
          <a:p>
            <a:r>
              <a:rPr lang="fi-FI" dirty="0" smtClean="0"/>
              <a:t>Duodecim 2016</a:t>
            </a:r>
            <a:endParaRPr lang="sv-FI" dirty="0"/>
          </a:p>
        </p:txBody>
      </p:sp>
    </p:spTree>
    <p:extLst>
      <p:ext uri="{BB962C8B-B14F-4D97-AF65-F5344CB8AC3E}">
        <p14:creationId xmlns:p14="http://schemas.microsoft.com/office/powerpoint/2010/main" val="15908957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81200" y="381001"/>
            <a:ext cx="8229600" cy="1031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fi-FI" altLang="en-US" sz="3600" dirty="0" smtClean="0"/>
              <a:t>ANCA-</a:t>
            </a:r>
            <a:r>
              <a:rPr lang="fi-FI" altLang="en-US" sz="3600" dirty="0" err="1" smtClean="0"/>
              <a:t>vaskuliitin</a:t>
            </a:r>
            <a:r>
              <a:rPr lang="fi-FI" altLang="en-US" sz="3600" dirty="0" smtClean="0"/>
              <a:t> ennuste</a:t>
            </a:r>
            <a:endParaRPr lang="fi-FI" altLang="en-US" sz="3600" dirty="0"/>
          </a:p>
        </p:txBody>
      </p:sp>
      <p:sp>
        <p:nvSpPr>
          <p:cNvPr id="9219" name="Rectangle 3"/>
          <p:cNvSpPr>
            <a:spLocks noGrp="1" noChangeArrowheads="1"/>
          </p:cNvSpPr>
          <p:nvPr>
            <p:ph type="body" idx="1"/>
          </p:nvPr>
        </p:nvSpPr>
        <p:spPr>
          <a:xfrm>
            <a:off x="1981200" y="1341439"/>
            <a:ext cx="82296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a:lnSpc>
                <a:spcPct val="80000"/>
              </a:lnSpc>
            </a:pPr>
            <a:r>
              <a:rPr lang="fi-FI" altLang="en-US" dirty="0">
                <a:latin typeface="Calibri Light" panose="020F0302020204030204" pitchFamily="34" charset="0"/>
                <a:cs typeface="Calibri Light" panose="020F0302020204030204" pitchFamily="34" charset="0"/>
              </a:rPr>
              <a:t>Kuolleisuus hoitamattomana lähes 100% vuoden aikana vs. hoidettuna 5-vuoden ennuste 65-80%</a:t>
            </a:r>
          </a:p>
          <a:p>
            <a:pPr lvl="1">
              <a:lnSpc>
                <a:spcPct val="80000"/>
              </a:lnSpc>
            </a:pPr>
            <a:r>
              <a:rPr lang="fi-FI" altLang="en-US" dirty="0" err="1" smtClean="0">
                <a:latin typeface="Calibri Light" panose="020F0302020204030204" pitchFamily="34" charset="0"/>
                <a:cs typeface="Calibri Light" panose="020F0302020204030204" pitchFamily="34" charset="0"/>
              </a:rPr>
              <a:t>Tavallisimmatkuolinsyyt</a:t>
            </a:r>
            <a:r>
              <a:rPr lang="fi-FI" altLang="en-US" dirty="0" smtClean="0">
                <a:latin typeface="Calibri Light" panose="020F0302020204030204" pitchFamily="34" charset="0"/>
                <a:cs typeface="Calibri Light" panose="020F0302020204030204" pitchFamily="34" charset="0"/>
              </a:rPr>
              <a:t> 1</a:t>
            </a:r>
            <a:r>
              <a:rPr lang="fi-FI" altLang="en-US" dirty="0">
                <a:latin typeface="Calibri Light" panose="020F0302020204030204" pitchFamily="34" charset="0"/>
                <a:cs typeface="Calibri Light" panose="020F0302020204030204" pitchFamily="34" charset="0"/>
              </a:rPr>
              <a:t>. vuonna </a:t>
            </a:r>
            <a:r>
              <a:rPr lang="fi-FI" altLang="en-US" dirty="0" smtClean="0">
                <a:latin typeface="Calibri Light" panose="020F0302020204030204" pitchFamily="34" charset="0"/>
                <a:cs typeface="Calibri Light" panose="020F0302020204030204" pitchFamily="34" charset="0"/>
              </a:rPr>
              <a:t>infektio ja aktiivinen </a:t>
            </a:r>
            <a:r>
              <a:rPr lang="fi-FI" altLang="en-US" dirty="0" err="1">
                <a:latin typeface="Calibri Light" panose="020F0302020204030204" pitchFamily="34" charset="0"/>
                <a:cs typeface="Calibri Light" panose="020F0302020204030204" pitchFamily="34" charset="0"/>
              </a:rPr>
              <a:t>vaskuliitti</a:t>
            </a:r>
            <a:r>
              <a:rPr lang="fi-FI" altLang="en-US" dirty="0">
                <a:latin typeface="Calibri Light" panose="020F0302020204030204" pitchFamily="34" charset="0"/>
                <a:cs typeface="Calibri Light" panose="020F0302020204030204" pitchFamily="34" charset="0"/>
              </a:rPr>
              <a:t> </a:t>
            </a:r>
            <a:r>
              <a:rPr lang="fi-FI" altLang="en-US" dirty="0" smtClean="0">
                <a:latin typeface="Calibri Light" panose="020F0302020204030204" pitchFamily="34" charset="0"/>
                <a:cs typeface="Calibri Light" panose="020F0302020204030204" pitchFamily="34" charset="0"/>
              </a:rPr>
              <a:t>, </a:t>
            </a:r>
            <a:r>
              <a:rPr lang="fi-FI" altLang="en-US" dirty="0">
                <a:latin typeface="Calibri Light" panose="020F0302020204030204" pitchFamily="34" charset="0"/>
                <a:cs typeface="Calibri Light" panose="020F0302020204030204" pitchFamily="34" charset="0"/>
              </a:rPr>
              <a:t>myöhemmin </a:t>
            </a:r>
            <a:r>
              <a:rPr lang="fi-FI" altLang="en-US" dirty="0" smtClean="0">
                <a:latin typeface="Calibri Light" panose="020F0302020204030204" pitchFamily="34" charset="0"/>
                <a:cs typeface="Calibri Light" panose="020F0302020204030204" pitchFamily="34" charset="0"/>
              </a:rPr>
              <a:t>CV-kuolleisuus</a:t>
            </a:r>
          </a:p>
          <a:p>
            <a:pPr lvl="1">
              <a:lnSpc>
                <a:spcPct val="80000"/>
              </a:lnSpc>
            </a:pPr>
            <a:endParaRPr lang="fi-FI" altLang="en-US" dirty="0">
              <a:latin typeface="Calibri Light" panose="020F0302020204030204" pitchFamily="34" charset="0"/>
              <a:cs typeface="Calibri Light" panose="020F0302020204030204" pitchFamily="34" charset="0"/>
            </a:endParaRPr>
          </a:p>
          <a:p>
            <a:pPr>
              <a:lnSpc>
                <a:spcPct val="80000"/>
              </a:lnSpc>
            </a:pPr>
            <a:r>
              <a:rPr lang="fi-FI" altLang="en-US" dirty="0" smtClean="0">
                <a:latin typeface="Calibri Light" panose="020F0302020204030204" pitchFamily="34" charset="0"/>
                <a:cs typeface="Calibri Light" panose="020F0302020204030204" pitchFamily="34" charset="0"/>
              </a:rPr>
              <a:t>korkea ikä, huono munuaisfunktio, </a:t>
            </a:r>
            <a:r>
              <a:rPr lang="fi-FI" altLang="en-US" dirty="0" err="1" smtClean="0">
                <a:latin typeface="Calibri Light" panose="020F0302020204030204" pitchFamily="34" charset="0"/>
                <a:cs typeface="Calibri Light" panose="020F0302020204030204" pitchFamily="34" charset="0"/>
              </a:rPr>
              <a:t>keuhkohemorragia</a:t>
            </a:r>
            <a:r>
              <a:rPr lang="fi-FI" altLang="en-US" dirty="0" smtClean="0">
                <a:latin typeface="Calibri Light" panose="020F0302020204030204" pitchFamily="34" charset="0"/>
                <a:cs typeface="Calibri Light" panose="020F0302020204030204" pitchFamily="34" charset="0"/>
              </a:rPr>
              <a:t>, dialyysiriippuvuus </a:t>
            </a:r>
            <a:r>
              <a:rPr lang="fi-FI" altLang="en-US" dirty="0" err="1" smtClean="0">
                <a:latin typeface="Calibri Light" panose="020F0302020204030204" pitchFamily="34" charset="0"/>
                <a:cs typeface="Calibri Light" panose="020F0302020204030204" pitchFamily="34" charset="0"/>
              </a:rPr>
              <a:t>dg</a:t>
            </a:r>
            <a:r>
              <a:rPr lang="fi-FI" altLang="en-US" dirty="0" smtClean="0">
                <a:latin typeface="Calibri Light" panose="020F0302020204030204" pitchFamily="34" charset="0"/>
                <a:cs typeface="Calibri Light" panose="020F0302020204030204" pitchFamily="34" charset="0"/>
              </a:rPr>
              <a:t>-hetkellä huonon ennusteen merkkejä</a:t>
            </a:r>
          </a:p>
          <a:p>
            <a:pPr marL="0" indent="0">
              <a:lnSpc>
                <a:spcPct val="80000"/>
              </a:lnSpc>
              <a:buNone/>
            </a:pPr>
            <a:endParaRPr lang="fi-FI" altLang="en-US" dirty="0" smtClean="0">
              <a:latin typeface="Calibri Light" panose="020F0302020204030204" pitchFamily="34" charset="0"/>
              <a:cs typeface="Calibri Light" panose="020F0302020204030204" pitchFamily="34" charset="0"/>
            </a:endParaRPr>
          </a:p>
          <a:p>
            <a:pPr>
              <a:lnSpc>
                <a:spcPct val="80000"/>
              </a:lnSpc>
            </a:pPr>
            <a:r>
              <a:rPr lang="fi-FI" altLang="en-US" dirty="0">
                <a:latin typeface="Calibri Light" panose="020F0302020204030204" pitchFamily="34" charset="0"/>
                <a:cs typeface="Calibri Light" panose="020F0302020204030204" pitchFamily="34" charset="0"/>
              </a:rPr>
              <a:t>munuaisfunktion säilyminen korreloi käänteisesti </a:t>
            </a:r>
            <a:r>
              <a:rPr lang="fi-FI" altLang="en-US" dirty="0" err="1">
                <a:latin typeface="Calibri Light" panose="020F0302020204030204" pitchFamily="34" charset="0"/>
                <a:cs typeface="Calibri Light" panose="020F0302020204030204" pitchFamily="34" charset="0"/>
              </a:rPr>
              <a:t>kreatiniiniin</a:t>
            </a:r>
            <a:r>
              <a:rPr lang="fi-FI" altLang="en-US" dirty="0">
                <a:latin typeface="Calibri Light" panose="020F0302020204030204" pitchFamily="34" charset="0"/>
                <a:cs typeface="Calibri Light" panose="020F0302020204030204" pitchFamily="34" charset="0"/>
              </a:rPr>
              <a:t> </a:t>
            </a:r>
            <a:r>
              <a:rPr lang="fi-FI" altLang="en-US" dirty="0" err="1">
                <a:latin typeface="Calibri Light" panose="020F0302020204030204" pitchFamily="34" charset="0"/>
                <a:cs typeface="Calibri Light" panose="020F0302020204030204" pitchFamily="34" charset="0"/>
              </a:rPr>
              <a:t>dg</a:t>
            </a:r>
            <a:r>
              <a:rPr lang="fi-FI" altLang="en-US" dirty="0">
                <a:latin typeface="Calibri Light" panose="020F0302020204030204" pitchFamily="34" charset="0"/>
                <a:cs typeface="Calibri Light" panose="020F0302020204030204" pitchFamily="34" charset="0"/>
              </a:rPr>
              <a:t>-hetkellä</a:t>
            </a:r>
          </a:p>
          <a:p>
            <a:pPr marL="0" indent="0">
              <a:lnSpc>
                <a:spcPct val="80000"/>
              </a:lnSpc>
              <a:buNone/>
            </a:pPr>
            <a:endParaRPr lang="fi-FI" altLang="en-US" dirty="0">
              <a:latin typeface="Calibri Light" panose="020F0302020204030204" pitchFamily="34" charset="0"/>
              <a:cs typeface="Calibri Light" panose="020F0302020204030204" pitchFamily="34" charset="0"/>
            </a:endParaRPr>
          </a:p>
          <a:p>
            <a:pPr>
              <a:lnSpc>
                <a:spcPct val="80000"/>
              </a:lnSpc>
            </a:pPr>
            <a:r>
              <a:rPr lang="fi-FI" altLang="en-US" dirty="0" err="1">
                <a:latin typeface="Calibri Light" panose="020F0302020204030204" pitchFamily="34" charset="0"/>
                <a:cs typeface="Calibri Light" panose="020F0302020204030204" pitchFamily="34" charset="0"/>
              </a:rPr>
              <a:t>Relapsi</a:t>
            </a:r>
            <a:r>
              <a:rPr lang="fi-FI" altLang="en-US" dirty="0">
                <a:latin typeface="Calibri Light" panose="020F0302020204030204" pitchFamily="34" charset="0"/>
                <a:cs typeface="Calibri Light" panose="020F0302020204030204" pitchFamily="34" charset="0"/>
              </a:rPr>
              <a:t> 50%:</a:t>
            </a:r>
            <a:r>
              <a:rPr lang="fi-FI" altLang="en-US" dirty="0" err="1">
                <a:latin typeface="Calibri Light" panose="020F0302020204030204" pitchFamily="34" charset="0"/>
                <a:cs typeface="Calibri Light" panose="020F0302020204030204" pitchFamily="34" charset="0"/>
              </a:rPr>
              <a:t>lla</a:t>
            </a:r>
            <a:r>
              <a:rPr lang="fi-FI" altLang="en-US" dirty="0">
                <a:latin typeface="Calibri Light" panose="020F0302020204030204" pitchFamily="34" charset="0"/>
                <a:cs typeface="Calibri Light" panose="020F0302020204030204" pitchFamily="34" charset="0"/>
              </a:rPr>
              <a:t> 5-vuoden seurannassa</a:t>
            </a:r>
          </a:p>
          <a:p>
            <a:pPr marL="457200" lvl="1" indent="0">
              <a:lnSpc>
                <a:spcPct val="80000"/>
              </a:lnSpc>
              <a:buNone/>
            </a:pPr>
            <a:endParaRPr lang="fi-FI" altLang="en-US" dirty="0">
              <a:latin typeface="Calibri Light" panose="020F0302020204030204" pitchFamily="34" charset="0"/>
              <a:cs typeface="Calibri Light" panose="020F0302020204030204" pitchFamily="34" charset="0"/>
            </a:endParaRPr>
          </a:p>
          <a:p>
            <a:pPr lvl="1">
              <a:lnSpc>
                <a:spcPct val="80000"/>
              </a:lnSpc>
            </a:pPr>
            <a:endParaRPr lang="fi-FI" altLang="en-US" dirty="0">
              <a:latin typeface="Calibri Light" panose="020F0302020204030204" pitchFamily="34" charset="0"/>
              <a:cs typeface="Calibri Light" panose="020F0302020204030204" pitchFamily="34" charset="0"/>
            </a:endParaRPr>
          </a:p>
          <a:p>
            <a:pPr>
              <a:lnSpc>
                <a:spcPct val="80000"/>
              </a:lnSpc>
              <a:buFont typeface="Wingdings" panose="05000000000000000000" pitchFamily="2" charset="2"/>
              <a:buNone/>
            </a:pPr>
            <a:endParaRPr lang="fi-FI" altLang="en-US" dirty="0"/>
          </a:p>
          <a:p>
            <a:pPr>
              <a:lnSpc>
                <a:spcPct val="80000"/>
              </a:lnSpc>
            </a:pPr>
            <a:endParaRPr lang="fi-FI" altLang="en-US" dirty="0"/>
          </a:p>
        </p:txBody>
      </p:sp>
    </p:spTree>
    <p:extLst>
      <p:ext uri="{BB962C8B-B14F-4D97-AF65-F5344CB8AC3E}">
        <p14:creationId xmlns:p14="http://schemas.microsoft.com/office/powerpoint/2010/main" val="7740709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fi-FI" altLang="en-US" sz="3600"/>
              <a:t>AAV ennuste</a:t>
            </a:r>
            <a:r>
              <a:rPr lang="fi-FI" altLang="en-US" smtClean="0"/>
              <a:t/>
            </a:r>
            <a:br>
              <a:rPr lang="fi-FI" altLang="en-US" smtClean="0"/>
            </a:br>
            <a:r>
              <a:rPr lang="fi-FI" altLang="en-US" sz="1400"/>
              <a:t>Flossman ym. Ann Rheum Dis 2011; 70:488-94</a:t>
            </a:r>
          </a:p>
        </p:txBody>
      </p:sp>
      <p:graphicFrame>
        <p:nvGraphicFramePr>
          <p:cNvPr id="18435" name="Object 5"/>
          <p:cNvGraphicFramePr>
            <a:graphicFrameLocks noGrp="1" noChangeAspect="1"/>
          </p:cNvGraphicFramePr>
          <p:nvPr>
            <p:ph idx="1"/>
          </p:nvPr>
        </p:nvGraphicFramePr>
        <p:xfrm>
          <a:off x="3398839" y="1600201"/>
          <a:ext cx="5394325" cy="4525963"/>
        </p:xfrm>
        <a:graphic>
          <a:graphicData uri="http://schemas.openxmlformats.org/presentationml/2006/ole">
            <mc:AlternateContent xmlns:mc="http://schemas.openxmlformats.org/markup-compatibility/2006">
              <mc:Choice xmlns:v="urn:schemas-microsoft-com:vml" Requires="v">
                <p:oleObj spid="_x0000_s2056" name="Bitmap Image" r:id="rId4" imgW="5210902" imgH="4371429" progId="Paint.Picture">
                  <p:embed/>
                </p:oleObj>
              </mc:Choice>
              <mc:Fallback>
                <p:oleObj name="Bitmap Image" r:id="rId4" imgW="5210902" imgH="437142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8839" y="1600201"/>
                        <a:ext cx="5394325"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8436" name="Tekstiruutu 1"/>
          <p:cNvSpPr txBox="1">
            <a:spLocks noChangeArrowheads="1"/>
          </p:cNvSpPr>
          <p:nvPr/>
        </p:nvSpPr>
        <p:spPr bwMode="auto">
          <a:xfrm>
            <a:off x="8040689" y="3644900"/>
            <a:ext cx="2447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i-FI" altLang="en-US" sz="1800"/>
              <a:t>Overall mortality x 2.6  </a:t>
            </a:r>
          </a:p>
          <a:p>
            <a:pPr eaLnBrk="1" hangingPunct="1">
              <a:spcBef>
                <a:spcPct val="0"/>
              </a:spcBef>
              <a:buFontTx/>
              <a:buNone/>
            </a:pPr>
            <a:r>
              <a:rPr lang="fi-FI" altLang="en-US" sz="1400"/>
              <a:t>95%CI 2.2-3.1; p&lt;0.0001</a:t>
            </a:r>
            <a:endParaRPr lang="en-GB" altLang="en-US" sz="1400"/>
          </a:p>
        </p:txBody>
      </p:sp>
    </p:spTree>
    <p:extLst>
      <p:ext uri="{BB962C8B-B14F-4D97-AF65-F5344CB8AC3E}">
        <p14:creationId xmlns:p14="http://schemas.microsoft.com/office/powerpoint/2010/main" val="20984373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ANCA-</a:t>
            </a:r>
            <a:r>
              <a:rPr lang="fi-FI" dirty="0" err="1" smtClean="0"/>
              <a:t>vaskuliitit</a:t>
            </a:r>
            <a:endParaRPr lang="sv-FI" dirty="0"/>
          </a:p>
        </p:txBody>
      </p:sp>
      <p:sp>
        <p:nvSpPr>
          <p:cNvPr id="3" name="Sisällön paikkamerkki 2"/>
          <p:cNvSpPr>
            <a:spLocks noGrp="1"/>
          </p:cNvSpPr>
          <p:nvPr>
            <p:ph idx="1"/>
          </p:nvPr>
        </p:nvSpPr>
        <p:spPr/>
        <p:txBody>
          <a:bodyPr/>
          <a:lstStyle/>
          <a:p>
            <a:r>
              <a:rPr lang="fi-FI" dirty="0" smtClean="0"/>
              <a:t>Harvinaisia tauteja, munuaispotilailla kuitenkin usein tavattuja,</a:t>
            </a:r>
          </a:p>
          <a:p>
            <a:pPr marL="0" indent="0">
              <a:buNone/>
            </a:pPr>
            <a:r>
              <a:rPr lang="fi-FI" dirty="0"/>
              <a:t> </a:t>
            </a:r>
            <a:r>
              <a:rPr lang="fi-FI" dirty="0" smtClean="0"/>
              <a:t>  tavallisin nopeasti etenevän </a:t>
            </a:r>
            <a:r>
              <a:rPr lang="fi-FI" dirty="0" err="1" smtClean="0"/>
              <a:t>glomerulonefriitin</a:t>
            </a:r>
            <a:r>
              <a:rPr lang="fi-FI" smtClean="0"/>
              <a:t> aiheuttaja</a:t>
            </a:r>
          </a:p>
          <a:p>
            <a:pPr marL="0" indent="0">
              <a:buNone/>
            </a:pPr>
            <a:endParaRPr lang="fi-FI" dirty="0" smtClean="0"/>
          </a:p>
          <a:p>
            <a:r>
              <a:rPr lang="fi-FI" dirty="0" smtClean="0"/>
              <a:t>Esiintyvyys kasvamassa, ikäihmisten tauteja</a:t>
            </a:r>
          </a:p>
          <a:p>
            <a:endParaRPr lang="fi-FI" dirty="0" smtClean="0"/>
          </a:p>
          <a:p>
            <a:r>
              <a:rPr lang="fi-FI" dirty="0" smtClean="0"/>
              <a:t>Nykyhoidoilla kroonisia, </a:t>
            </a:r>
            <a:r>
              <a:rPr lang="fi-FI" dirty="0" err="1" smtClean="0"/>
              <a:t>relapoivia</a:t>
            </a:r>
            <a:r>
              <a:rPr lang="fi-FI" dirty="0"/>
              <a:t> </a:t>
            </a:r>
            <a:r>
              <a:rPr lang="fi-FI" dirty="0" smtClean="0"/>
              <a:t>tauteja, joihin edelleen liittyy ylikuolleisuutta</a:t>
            </a:r>
            <a:endParaRPr lang="sv-FI" dirty="0"/>
          </a:p>
        </p:txBody>
      </p:sp>
    </p:spTree>
    <p:extLst>
      <p:ext uri="{BB962C8B-B14F-4D97-AF65-F5344CB8AC3E}">
        <p14:creationId xmlns:p14="http://schemas.microsoft.com/office/powerpoint/2010/main" val="3745599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274638"/>
            <a:ext cx="8229600" cy="1714500"/>
          </a:xfrm>
        </p:spPr>
        <p:txBody>
          <a:bodyPr/>
          <a:lstStyle/>
          <a:p>
            <a:pPr eaLnBrk="1" hangingPunct="1"/>
            <a:r>
              <a:rPr lang="fi-FI" altLang="en-US" sz="3200"/>
              <a:t>CHCC 2012</a:t>
            </a:r>
            <a:br>
              <a:rPr lang="fi-FI" altLang="en-US" sz="3200"/>
            </a:br>
            <a:r>
              <a:rPr lang="fi-FI" altLang="en-US" sz="3200"/>
              <a:t>AAV-vaskuliittien määritelmä</a:t>
            </a:r>
            <a:br>
              <a:rPr lang="fi-FI" altLang="en-US" sz="3200"/>
            </a:br>
            <a:r>
              <a:rPr lang="fi-FI" altLang="en-US" sz="1800"/>
              <a:t>nekrotisoiva vaskuliitti, korkeintaan vähäiset immuunikertymät pääosin pienissä suonissa yleensä assosioituen myeloperoksidaasi (MPO) tai proteinaasi 3 (PR3) ANCA:aan</a:t>
            </a:r>
          </a:p>
        </p:txBody>
      </p:sp>
      <p:graphicFrame>
        <p:nvGraphicFramePr>
          <p:cNvPr id="41010" name="Group 50"/>
          <p:cNvGraphicFramePr>
            <a:graphicFrameLocks noGrp="1"/>
          </p:cNvGraphicFramePr>
          <p:nvPr>
            <p:ph idx="1"/>
          </p:nvPr>
        </p:nvGraphicFramePr>
        <p:xfrm>
          <a:off x="1981200" y="2133600"/>
          <a:ext cx="7931150" cy="4535488"/>
        </p:xfrm>
        <a:graphic>
          <a:graphicData uri="http://schemas.openxmlformats.org/drawingml/2006/table">
            <a:tbl>
              <a:tblPr/>
              <a:tblGrid>
                <a:gridCol w="2243138"/>
                <a:gridCol w="5688012"/>
              </a:tblGrid>
              <a:tr h="147637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2800" b="0" i="0" u="none" strike="noStrike" cap="none" normalizeH="0" baseline="0" smtClean="0">
                          <a:ln>
                            <a:noFill/>
                          </a:ln>
                          <a:solidFill>
                            <a:schemeClr val="tx1"/>
                          </a:solidFill>
                          <a:effectLst/>
                          <a:latin typeface="Arial" charset="0"/>
                        </a:rPr>
                        <a:t>GPA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Nekrotisoiva, granulomatoottinen tulehdus ylä- ja alahengitysteissä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Nekrotisoiva vaskuliitti pääosin pienissä ja keskisuurissa suonissa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Nekrotisoiva gn tavallinen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71588">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2800" b="0" i="0" u="none" strike="noStrike" cap="none" normalizeH="0" baseline="0" smtClean="0">
                          <a:ln>
                            <a:noFill/>
                          </a:ln>
                          <a:solidFill>
                            <a:schemeClr val="tx1"/>
                          </a:solidFill>
                          <a:effectLst/>
                          <a:latin typeface="Arial" charset="0"/>
                        </a:rPr>
                        <a:t>MPA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Nekrotisoiva vaskuliitti pienissä suonissa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Nekrotisoiva gn erittäin yleinen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Keuhkokapillariitti tavallinen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Granulomatoottinen tulehdus puuttuu</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8752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2800" b="0" i="0" u="none" strike="noStrike" cap="none" normalizeH="0" baseline="0" smtClean="0">
                          <a:ln>
                            <a:noFill/>
                          </a:ln>
                          <a:solidFill>
                            <a:schemeClr val="tx1"/>
                          </a:solidFill>
                          <a:effectLst/>
                          <a:latin typeface="Arial" charset="0"/>
                        </a:rPr>
                        <a:t>EGPA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Eosinofiilirikas, nekrotisoiva granulomatoottinen tulehdus yleensä hengitysteissä</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Nekrotisoiva vaskuliitti pienissä ja keskisuurissa suonissa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Astma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fi-FI" altLang="en-US" sz="1600" b="0" i="0" u="none" strike="noStrike" cap="none" normalizeH="0" baseline="0" smtClean="0">
                          <a:ln>
                            <a:noFill/>
                          </a:ln>
                          <a:solidFill>
                            <a:schemeClr val="tx1"/>
                          </a:solidFill>
                          <a:effectLst/>
                          <a:latin typeface="Arial" charset="0"/>
                        </a:rPr>
                        <a:t>Eosinofilia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32105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81200" y="274639"/>
            <a:ext cx="8229600" cy="631825"/>
          </a:xfrm>
        </p:spPr>
        <p:txBody>
          <a:bodyPr/>
          <a:lstStyle/>
          <a:p>
            <a:pPr eaLnBrk="1" hangingPunct="1"/>
            <a:r>
              <a:rPr lang="fi-FI" altLang="en-US" sz="3600"/>
              <a:t>ANCA</a:t>
            </a:r>
          </a:p>
        </p:txBody>
      </p:sp>
      <p:sp>
        <p:nvSpPr>
          <p:cNvPr id="10243" name="Rectangle 3"/>
          <p:cNvSpPr>
            <a:spLocks noGrp="1" noChangeArrowheads="1"/>
          </p:cNvSpPr>
          <p:nvPr>
            <p:ph type="body" idx="1"/>
          </p:nvPr>
        </p:nvSpPr>
        <p:spPr>
          <a:xfrm>
            <a:off x="1981200" y="1125539"/>
            <a:ext cx="8229600" cy="5000625"/>
          </a:xfrm>
        </p:spPr>
        <p:txBody>
          <a:bodyPr/>
          <a:lstStyle/>
          <a:p>
            <a:pPr eaLnBrk="1" hangingPunct="1"/>
            <a:r>
              <a:rPr lang="fi-FI" altLang="en-US" sz="2400"/>
              <a:t>1980-luvun puolivälissä todettiin systeemistä vaskuliittia sairastavien potilaiden seerumissa vasta-aineita neutrofiilien sytoplasmisia granuloita kohtaan</a:t>
            </a:r>
          </a:p>
          <a:p>
            <a:pPr lvl="1" eaLnBrk="1" hangingPunct="1"/>
            <a:r>
              <a:rPr lang="fi-FI" altLang="en-US"/>
              <a:t>anti-neutrophil cytoplasm antibodies, ANCAs </a:t>
            </a:r>
          </a:p>
          <a:p>
            <a:pPr eaLnBrk="1" hangingPunct="1"/>
            <a:r>
              <a:rPr lang="fi-FI" altLang="en-US" sz="2400"/>
              <a:t> epäsuora immunofluoresenssi (IIF)</a:t>
            </a:r>
          </a:p>
        </p:txBody>
      </p:sp>
      <p:pic>
        <p:nvPicPr>
          <p:cNvPr id="10244" name="Picture 4" descr="c an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3860800"/>
            <a:ext cx="417671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p anc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9" y="3860800"/>
            <a:ext cx="4033837"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6"/>
          <p:cNvSpPr txBox="1">
            <a:spLocks noChangeArrowheads="1"/>
          </p:cNvSpPr>
          <p:nvPr/>
        </p:nvSpPr>
        <p:spPr bwMode="auto">
          <a:xfrm>
            <a:off x="1755776" y="3357563"/>
            <a:ext cx="3979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fi-FI" altLang="en-US" sz="2400">
                <a:solidFill>
                  <a:schemeClr val="tx2"/>
                </a:solidFill>
                <a:effectLst>
                  <a:outerShdw blurRad="38100" dist="38100" dir="2700000" algn="tl">
                    <a:srgbClr val="C0C0C0"/>
                  </a:outerShdw>
                </a:effectLst>
                <a:latin typeface="Tahoma" pitchFamily="34" charset="0"/>
              </a:rPr>
              <a:t>c-ANCA (sytoplasminen)</a:t>
            </a:r>
          </a:p>
        </p:txBody>
      </p:sp>
      <p:sp>
        <p:nvSpPr>
          <p:cNvPr id="14343" name="Text Box 7"/>
          <p:cNvSpPr txBox="1">
            <a:spLocks noChangeArrowheads="1"/>
          </p:cNvSpPr>
          <p:nvPr/>
        </p:nvSpPr>
        <p:spPr bwMode="auto">
          <a:xfrm>
            <a:off x="6291263" y="3357563"/>
            <a:ext cx="3981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fi-FI" altLang="en-US" sz="2400">
                <a:solidFill>
                  <a:schemeClr val="tx2"/>
                </a:solidFill>
                <a:effectLst>
                  <a:outerShdw blurRad="38100" dist="38100" dir="2700000" algn="tl">
                    <a:srgbClr val="C0C0C0"/>
                  </a:outerShdw>
                </a:effectLst>
                <a:latin typeface="Tahoma" pitchFamily="34" charset="0"/>
              </a:rPr>
              <a:t>p-ANCA (perinukleaarinen)</a:t>
            </a:r>
          </a:p>
        </p:txBody>
      </p:sp>
    </p:spTree>
    <p:extLst>
      <p:ext uri="{BB962C8B-B14F-4D97-AF65-F5344CB8AC3E}">
        <p14:creationId xmlns:p14="http://schemas.microsoft.com/office/powerpoint/2010/main" val="177480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fi-FI" altLang="en-US" sz="3600" dirty="0" smtClean="0"/>
              <a:t>	ANCA-diagnostiikka</a:t>
            </a:r>
            <a:endParaRPr lang="fi-FI" altLang="en-US" sz="3600" dirty="0"/>
          </a:p>
        </p:txBody>
      </p:sp>
      <p:sp>
        <p:nvSpPr>
          <p:cNvPr id="11267" name="Rectangle 3"/>
          <p:cNvSpPr>
            <a:spLocks noGrp="1" noChangeArrowheads="1"/>
          </p:cNvSpPr>
          <p:nvPr>
            <p:ph type="body" idx="1"/>
          </p:nvPr>
        </p:nvSpPr>
        <p:spPr>
          <a:xfrm>
            <a:off x="1981200" y="1268413"/>
            <a:ext cx="8229600" cy="4857750"/>
          </a:xfrm>
        </p:spPr>
        <p:txBody>
          <a:bodyPr>
            <a:normAutofit fontScale="92500" lnSpcReduction="10000"/>
          </a:bodyPr>
          <a:lstStyle/>
          <a:p>
            <a:pPr eaLnBrk="1" hangingPunct="1"/>
            <a:endParaRPr lang="fi-FI" altLang="en-US" dirty="0" smtClean="0"/>
          </a:p>
          <a:p>
            <a:pPr eaLnBrk="1" hangingPunct="1"/>
            <a:r>
              <a:rPr lang="fi-FI" altLang="en-US" dirty="0" smtClean="0"/>
              <a:t>epäsuora </a:t>
            </a:r>
            <a:r>
              <a:rPr lang="fi-FI" altLang="en-US" dirty="0" err="1"/>
              <a:t>immunofluoresenssi</a:t>
            </a:r>
            <a:r>
              <a:rPr lang="fi-FI" altLang="en-US" dirty="0"/>
              <a:t>-testi  </a:t>
            </a:r>
          </a:p>
          <a:p>
            <a:pPr eaLnBrk="1" hangingPunct="1">
              <a:buFontTx/>
              <a:buNone/>
            </a:pPr>
            <a:r>
              <a:rPr lang="fi-FI" altLang="en-US" dirty="0"/>
              <a:t>	</a:t>
            </a:r>
            <a:r>
              <a:rPr lang="fi-FI" altLang="en-US" dirty="0" smtClean="0"/>
              <a:t>c- </a:t>
            </a:r>
            <a:r>
              <a:rPr lang="fi-FI" altLang="en-US" dirty="0"/>
              <a:t>tai </a:t>
            </a:r>
            <a:r>
              <a:rPr lang="fi-FI" altLang="en-US" dirty="0" smtClean="0"/>
              <a:t>p-ANCA</a:t>
            </a:r>
          </a:p>
          <a:p>
            <a:pPr eaLnBrk="1" hangingPunct="1"/>
            <a:r>
              <a:rPr lang="fi-FI" altLang="en-US" dirty="0"/>
              <a:t> ELISA antaa </a:t>
            </a:r>
            <a:r>
              <a:rPr lang="fi-FI" altLang="en-US" dirty="0" err="1"/>
              <a:t>spesifiteetin</a:t>
            </a:r>
            <a:r>
              <a:rPr lang="fi-FI" altLang="en-US" dirty="0"/>
              <a:t> </a:t>
            </a:r>
          </a:p>
          <a:p>
            <a:pPr eaLnBrk="1" hangingPunct="1">
              <a:buFontTx/>
              <a:buNone/>
            </a:pPr>
            <a:r>
              <a:rPr lang="fi-FI" altLang="en-US" dirty="0"/>
              <a:t>	</a:t>
            </a:r>
            <a:r>
              <a:rPr lang="fi-FI" altLang="en-US" dirty="0" err="1" smtClean="0"/>
              <a:t>myeloperoksidaasi</a:t>
            </a:r>
            <a:r>
              <a:rPr lang="fi-FI" altLang="en-US" dirty="0" smtClean="0"/>
              <a:t> eli MPO-ANCA</a:t>
            </a:r>
          </a:p>
          <a:p>
            <a:pPr eaLnBrk="1" hangingPunct="1">
              <a:buFontTx/>
              <a:buNone/>
            </a:pPr>
            <a:r>
              <a:rPr lang="fi-FI" altLang="en-US" dirty="0" smtClean="0"/>
              <a:t>   proteinaasi3 eli PR3 ANCA-ANCA</a:t>
            </a:r>
          </a:p>
          <a:p>
            <a:pPr eaLnBrk="1" hangingPunct="1">
              <a:buFontTx/>
              <a:buNone/>
            </a:pPr>
            <a:endParaRPr lang="fi-FI" altLang="en-US" dirty="0" smtClean="0"/>
          </a:p>
          <a:p>
            <a:pPr eaLnBrk="1" hangingPunct="1">
              <a:buFontTx/>
              <a:buNone/>
            </a:pPr>
            <a:r>
              <a:rPr lang="fi-FI" altLang="en-US" dirty="0" err="1" smtClean="0"/>
              <a:t>Revised</a:t>
            </a:r>
            <a:r>
              <a:rPr lang="fi-FI" altLang="en-US" dirty="0" smtClean="0"/>
              <a:t> 2017 </a:t>
            </a:r>
            <a:r>
              <a:rPr lang="fi-FI" altLang="en-US" dirty="0"/>
              <a:t>I</a:t>
            </a:r>
            <a:r>
              <a:rPr lang="fi-FI" altLang="en-US" dirty="0" smtClean="0"/>
              <a:t>nternational </a:t>
            </a:r>
            <a:r>
              <a:rPr lang="fi-FI" altLang="en-US" dirty="0" err="1"/>
              <a:t>C</a:t>
            </a:r>
            <a:r>
              <a:rPr lang="fi-FI" altLang="en-US" dirty="0" err="1" smtClean="0"/>
              <a:t>onsensus</a:t>
            </a:r>
            <a:r>
              <a:rPr lang="fi-FI" altLang="en-US" dirty="0" smtClean="0"/>
              <a:t> </a:t>
            </a:r>
            <a:r>
              <a:rPr lang="fi-FI" altLang="en-US" dirty="0" err="1"/>
              <a:t>S</a:t>
            </a:r>
            <a:r>
              <a:rPr lang="fi-FI" altLang="en-US" dirty="0" err="1" smtClean="0"/>
              <a:t>tatement</a:t>
            </a:r>
            <a:r>
              <a:rPr lang="fi-FI" altLang="en-US" dirty="0" smtClean="0"/>
              <a:t> on </a:t>
            </a:r>
            <a:r>
              <a:rPr lang="fi-FI" altLang="en-US" dirty="0" err="1"/>
              <a:t>T</a:t>
            </a:r>
            <a:r>
              <a:rPr lang="fi-FI" altLang="en-US" dirty="0" err="1" smtClean="0"/>
              <a:t>esting</a:t>
            </a:r>
            <a:r>
              <a:rPr lang="fi-FI" altLang="en-US" dirty="0" smtClean="0"/>
              <a:t> of </a:t>
            </a:r>
            <a:r>
              <a:rPr lang="fi-FI" altLang="en-US" dirty="0" err="1" smtClean="0"/>
              <a:t>ANCAs</a:t>
            </a:r>
            <a:r>
              <a:rPr lang="fi-FI" altLang="en-US" dirty="0" smtClean="0"/>
              <a:t> in GPA and MPA </a:t>
            </a:r>
            <a:r>
              <a:rPr lang="fi-FI" altLang="en-US" sz="1900" dirty="0" smtClean="0"/>
              <a:t>(</a:t>
            </a:r>
            <a:r>
              <a:rPr lang="fi-FI" altLang="en-US" sz="1900" dirty="0" err="1" smtClean="0"/>
              <a:t>Bossuyt</a:t>
            </a:r>
            <a:r>
              <a:rPr lang="fi-FI" altLang="en-US" sz="1900" dirty="0" smtClean="0"/>
              <a:t> ym. Nat </a:t>
            </a:r>
            <a:r>
              <a:rPr lang="fi-FI" altLang="en-US" sz="1900" dirty="0" err="1" smtClean="0"/>
              <a:t>Rew</a:t>
            </a:r>
            <a:r>
              <a:rPr lang="fi-FI" altLang="en-US" sz="1900" dirty="0" smtClean="0"/>
              <a:t> </a:t>
            </a:r>
            <a:r>
              <a:rPr lang="fi-FI" altLang="en-US" sz="1900" dirty="0" err="1" smtClean="0"/>
              <a:t>Rheum</a:t>
            </a:r>
            <a:r>
              <a:rPr lang="fi-FI" altLang="en-US" sz="1900" dirty="0" smtClean="0"/>
              <a:t> 2017):</a:t>
            </a:r>
          </a:p>
          <a:p>
            <a:pPr eaLnBrk="1" hangingPunct="1">
              <a:buFontTx/>
              <a:buNone/>
            </a:pPr>
            <a:r>
              <a:rPr lang="fi-FI" altLang="en-US" sz="2200" dirty="0" smtClean="0"/>
              <a:t>”</a:t>
            </a:r>
            <a:r>
              <a:rPr lang="fi-FI" altLang="en-US" sz="2200" dirty="0" err="1" smtClean="0"/>
              <a:t>High</a:t>
            </a:r>
            <a:r>
              <a:rPr lang="fi-FI" altLang="en-US" sz="2200" dirty="0" smtClean="0"/>
              <a:t>–</a:t>
            </a:r>
            <a:r>
              <a:rPr lang="fi-FI" altLang="en-US" sz="2200" dirty="0" err="1" smtClean="0"/>
              <a:t>quality</a:t>
            </a:r>
            <a:r>
              <a:rPr lang="fi-FI" altLang="en-US" sz="2200" dirty="0" smtClean="0"/>
              <a:t> </a:t>
            </a:r>
            <a:r>
              <a:rPr lang="fi-FI" altLang="en-US" sz="2200" dirty="0" err="1" smtClean="0"/>
              <a:t>immunoassays</a:t>
            </a:r>
            <a:r>
              <a:rPr lang="fi-FI" altLang="en-US" sz="2200" dirty="0" smtClean="0"/>
              <a:t> </a:t>
            </a:r>
            <a:r>
              <a:rPr lang="fi-FI" altLang="en-US" sz="2200" dirty="0" err="1" smtClean="0"/>
              <a:t>can</a:t>
            </a:r>
            <a:r>
              <a:rPr lang="fi-FI" altLang="en-US" sz="2200" dirty="0" smtClean="0"/>
              <a:t> </a:t>
            </a:r>
            <a:r>
              <a:rPr lang="fi-FI" altLang="en-US" sz="2200" dirty="0" err="1" smtClean="0"/>
              <a:t>be</a:t>
            </a:r>
            <a:r>
              <a:rPr lang="fi-FI" altLang="en-US" sz="2200" dirty="0" smtClean="0"/>
              <a:t> </a:t>
            </a:r>
            <a:r>
              <a:rPr lang="fi-FI" altLang="en-US" sz="2200" dirty="0" err="1" smtClean="0"/>
              <a:t>used</a:t>
            </a:r>
            <a:r>
              <a:rPr lang="fi-FI" altLang="en-US" sz="2200" dirty="0" smtClean="0"/>
              <a:t> as </a:t>
            </a:r>
            <a:r>
              <a:rPr lang="fi-FI" altLang="en-US" sz="2200" dirty="0" err="1" smtClean="0"/>
              <a:t>the</a:t>
            </a:r>
            <a:r>
              <a:rPr lang="fi-FI" altLang="en-US" sz="2200" dirty="0" smtClean="0"/>
              <a:t> </a:t>
            </a:r>
            <a:r>
              <a:rPr lang="fi-FI" altLang="en-US" sz="2200" dirty="0" err="1" smtClean="0"/>
              <a:t>primary</a:t>
            </a:r>
            <a:r>
              <a:rPr lang="fi-FI" altLang="en-US" sz="2200" dirty="0" smtClean="0"/>
              <a:t> </a:t>
            </a:r>
            <a:r>
              <a:rPr lang="fi-FI" altLang="en-US" sz="2200" dirty="0" err="1" smtClean="0"/>
              <a:t>screening</a:t>
            </a:r>
            <a:r>
              <a:rPr lang="fi-FI" altLang="en-US" sz="2200" dirty="0" smtClean="0"/>
              <a:t> </a:t>
            </a:r>
            <a:r>
              <a:rPr lang="fi-FI" altLang="en-US" sz="2200" dirty="0" err="1" smtClean="0"/>
              <a:t>method</a:t>
            </a:r>
            <a:r>
              <a:rPr lang="fi-FI" altLang="en-US" sz="2200" dirty="0" smtClean="0"/>
              <a:t> for </a:t>
            </a:r>
            <a:r>
              <a:rPr lang="fi-FI" altLang="en-US" sz="2200" dirty="0" err="1" smtClean="0"/>
              <a:t>patients</a:t>
            </a:r>
            <a:r>
              <a:rPr lang="fi-FI" altLang="en-US" sz="2200" dirty="0" smtClean="0"/>
              <a:t> </a:t>
            </a:r>
            <a:r>
              <a:rPr lang="fi-FI" altLang="en-US" sz="2200" dirty="0" err="1" smtClean="0"/>
              <a:t>suspected</a:t>
            </a:r>
            <a:r>
              <a:rPr lang="fi-FI" altLang="en-US" sz="2200" dirty="0" smtClean="0"/>
              <a:t> of </a:t>
            </a:r>
            <a:r>
              <a:rPr lang="fi-FI" altLang="en-US" sz="2200" dirty="0" err="1" smtClean="0"/>
              <a:t>having</a:t>
            </a:r>
            <a:r>
              <a:rPr lang="fi-FI" altLang="en-US" sz="2200" dirty="0" smtClean="0"/>
              <a:t> </a:t>
            </a:r>
            <a:r>
              <a:rPr lang="fi-FI" altLang="en-US" sz="2200" dirty="0" err="1" smtClean="0"/>
              <a:t>the</a:t>
            </a:r>
            <a:r>
              <a:rPr lang="fi-FI" altLang="en-US" sz="2200" dirty="0" smtClean="0"/>
              <a:t> AAV GPA  </a:t>
            </a:r>
            <a:r>
              <a:rPr lang="fi-FI" altLang="en-US" sz="2200" dirty="0" err="1" smtClean="0"/>
              <a:t>nd</a:t>
            </a:r>
            <a:r>
              <a:rPr lang="fi-FI" altLang="en-US" sz="2200" dirty="0" smtClean="0"/>
              <a:t> MPA </a:t>
            </a:r>
            <a:r>
              <a:rPr lang="fi-FI" altLang="en-US" sz="2200" dirty="0" err="1" smtClean="0"/>
              <a:t>without</a:t>
            </a:r>
            <a:r>
              <a:rPr lang="fi-FI" altLang="en-US" sz="2200" dirty="0" smtClean="0"/>
              <a:t> </a:t>
            </a:r>
            <a:r>
              <a:rPr lang="fi-FI" altLang="en-US" sz="2200" dirty="0" err="1" smtClean="0"/>
              <a:t>the</a:t>
            </a:r>
            <a:r>
              <a:rPr lang="fi-FI" altLang="en-US" sz="2200" dirty="0" smtClean="0"/>
              <a:t> </a:t>
            </a:r>
            <a:r>
              <a:rPr lang="fi-FI" altLang="en-US" sz="2200" dirty="0" err="1" smtClean="0"/>
              <a:t>categorical</a:t>
            </a:r>
            <a:r>
              <a:rPr lang="fi-FI" altLang="en-US" sz="2200" dirty="0" smtClean="0"/>
              <a:t> </a:t>
            </a:r>
            <a:r>
              <a:rPr lang="fi-FI" altLang="en-US" sz="2200" dirty="0" err="1" smtClean="0"/>
              <a:t>need</a:t>
            </a:r>
            <a:r>
              <a:rPr lang="fi-FI" altLang="en-US" sz="2200" dirty="0" smtClean="0"/>
              <a:t> for IIF”</a:t>
            </a:r>
            <a:endParaRPr lang="fi-FI" altLang="en-US" sz="2200" dirty="0"/>
          </a:p>
          <a:p>
            <a:pPr marL="457200" lvl="1" indent="0" eaLnBrk="1" hangingPunct="1">
              <a:buNone/>
            </a:pPr>
            <a:endParaRPr lang="fi-FI" altLang="en-US" dirty="0" smtClean="0"/>
          </a:p>
          <a:p>
            <a:pPr eaLnBrk="1" hangingPunct="1">
              <a:buFontTx/>
              <a:buNone/>
            </a:pPr>
            <a:endParaRPr lang="fi-FI" altLang="en-US" dirty="0"/>
          </a:p>
        </p:txBody>
      </p:sp>
    </p:spTree>
    <p:extLst>
      <p:ext uri="{BB962C8B-B14F-4D97-AF65-F5344CB8AC3E}">
        <p14:creationId xmlns:p14="http://schemas.microsoft.com/office/powerpoint/2010/main" val="40794789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81200" y="274639"/>
            <a:ext cx="8229600" cy="777875"/>
          </a:xfrm>
        </p:spPr>
        <p:txBody>
          <a:bodyPr/>
          <a:lstStyle/>
          <a:p>
            <a:pPr eaLnBrk="1" hangingPunct="1"/>
            <a:r>
              <a:rPr lang="fi-FI" altLang="en-US" smtClean="0"/>
              <a:t>ANCA-vaskuliitin patogeneesi</a:t>
            </a:r>
          </a:p>
        </p:txBody>
      </p:sp>
      <p:sp>
        <p:nvSpPr>
          <p:cNvPr id="14339" name="Rectangle 3"/>
          <p:cNvSpPr>
            <a:spLocks noGrp="1" noChangeArrowheads="1"/>
          </p:cNvSpPr>
          <p:nvPr>
            <p:ph type="body" idx="1"/>
          </p:nvPr>
        </p:nvSpPr>
        <p:spPr/>
        <p:txBody>
          <a:bodyPr/>
          <a:lstStyle/>
          <a:p>
            <a:pPr eaLnBrk="1" hangingPunct="1"/>
            <a:endParaRPr lang="en-US" altLang="en-US" smtClean="0"/>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8975" y="938214"/>
            <a:ext cx="5734050" cy="498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 Box 5"/>
          <p:cNvSpPr txBox="1">
            <a:spLocks noChangeArrowheads="1"/>
          </p:cNvSpPr>
          <p:nvPr/>
        </p:nvSpPr>
        <p:spPr bwMode="auto">
          <a:xfrm>
            <a:off x="1900239" y="6307138"/>
            <a:ext cx="45672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i-FI" altLang="en-US" sz="1400"/>
              <a:t>Jennette ja Falk: Nat Rev Rheumatol 2014; 10: 463-473</a:t>
            </a:r>
          </a:p>
        </p:txBody>
      </p:sp>
    </p:spTree>
    <p:extLst>
      <p:ext uri="{BB962C8B-B14F-4D97-AF65-F5344CB8AC3E}">
        <p14:creationId xmlns:p14="http://schemas.microsoft.com/office/powerpoint/2010/main" val="21013647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fi-FI" altLang="en-US" dirty="0" smtClean="0"/>
              <a:t>Epidemiologiaa</a:t>
            </a:r>
          </a:p>
        </p:txBody>
      </p:sp>
      <p:sp>
        <p:nvSpPr>
          <p:cNvPr id="15363" name="Rectangle 3"/>
          <p:cNvSpPr>
            <a:spLocks noGrp="1" noChangeArrowheads="1"/>
          </p:cNvSpPr>
          <p:nvPr>
            <p:ph type="body" idx="1"/>
          </p:nvPr>
        </p:nvSpPr>
        <p:spPr/>
        <p:txBody>
          <a:bodyPr/>
          <a:lstStyle/>
          <a:p>
            <a:pPr eaLnBrk="1" hangingPunct="1"/>
            <a:r>
              <a:rPr lang="fi-FI" altLang="en-US" smtClean="0"/>
              <a:t>Insidenssi: 20/1 000 000/vuosi</a:t>
            </a:r>
          </a:p>
          <a:p>
            <a:pPr lvl="1" eaLnBrk="1" hangingPunct="1"/>
            <a:r>
              <a:rPr lang="fi-FI" altLang="en-US" smtClean="0"/>
              <a:t>Englanti: GPA 14.3/milj, MPA 6.5, EGPA 0.9</a:t>
            </a:r>
          </a:p>
          <a:p>
            <a:pPr lvl="1" eaLnBrk="1" hangingPunct="1">
              <a:buFontTx/>
              <a:buNone/>
            </a:pPr>
            <a:r>
              <a:rPr lang="fi-FI" altLang="en-US" smtClean="0"/>
              <a:t>							</a:t>
            </a:r>
            <a:r>
              <a:rPr lang="fi-FI" altLang="en-US" sz="1200"/>
              <a:t>Fujimoto ym. Rheumatol 2011</a:t>
            </a:r>
          </a:p>
          <a:p>
            <a:pPr lvl="1" eaLnBrk="1" hangingPunct="1"/>
            <a:r>
              <a:rPr lang="fi-FI" altLang="en-US" smtClean="0"/>
              <a:t> Suomi: GPA 9.3/milj 		</a:t>
            </a:r>
            <a:r>
              <a:rPr lang="fi-FI" altLang="en-US" sz="1200"/>
              <a:t>Takala ym. Scand J Rheumatol 2008</a:t>
            </a:r>
          </a:p>
          <a:p>
            <a:pPr lvl="1" eaLnBrk="1" hangingPunct="1">
              <a:buFontTx/>
              <a:buNone/>
            </a:pPr>
            <a:r>
              <a:rPr lang="fi-FI" altLang="en-US" sz="1200"/>
              <a:t>-</a:t>
            </a:r>
          </a:p>
          <a:p>
            <a:pPr eaLnBrk="1" hangingPunct="1"/>
            <a:r>
              <a:rPr lang="fi-FI" altLang="en-US" smtClean="0"/>
              <a:t>Mies:nainen 1.14</a:t>
            </a:r>
          </a:p>
          <a:p>
            <a:pPr eaLnBrk="1" hangingPunct="1"/>
            <a:r>
              <a:rPr lang="fi-FI" altLang="en-US" smtClean="0"/>
              <a:t>Insidenssi suurinta 65-74vuotiailla</a:t>
            </a:r>
          </a:p>
          <a:p>
            <a:pPr eaLnBrk="1" hangingPunct="1"/>
            <a:r>
              <a:rPr lang="fi-FI" altLang="en-US" smtClean="0"/>
              <a:t>Vallitsevuus: 65/milj.</a:t>
            </a:r>
          </a:p>
        </p:txBody>
      </p:sp>
    </p:spTree>
    <p:extLst>
      <p:ext uri="{BB962C8B-B14F-4D97-AF65-F5344CB8AC3E}">
        <p14:creationId xmlns:p14="http://schemas.microsoft.com/office/powerpoint/2010/main" val="41124473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teem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teem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476</TotalTime>
  <Words>1770</Words>
  <Application>Microsoft Office PowerPoint</Application>
  <PresentationFormat>Laajakuva</PresentationFormat>
  <Paragraphs>400</Paragraphs>
  <Slides>43</Slides>
  <Notes>16</Notes>
  <HiddenSlides>0</HiddenSlides>
  <MMClips>0</MMClips>
  <ScaleCrop>false</ScaleCrop>
  <HeadingPairs>
    <vt:vector size="8" baseType="variant">
      <vt:variant>
        <vt:lpstr>Käytetyt fontit</vt:lpstr>
      </vt:variant>
      <vt:variant>
        <vt:i4>8</vt:i4>
      </vt:variant>
      <vt:variant>
        <vt:lpstr>Teema</vt:lpstr>
      </vt:variant>
      <vt:variant>
        <vt:i4>1</vt:i4>
      </vt:variant>
      <vt:variant>
        <vt:lpstr>Upotetut OLE-palvelimet</vt:lpstr>
      </vt:variant>
      <vt:variant>
        <vt:i4>1</vt:i4>
      </vt:variant>
      <vt:variant>
        <vt:lpstr>Dian otsikot</vt:lpstr>
      </vt:variant>
      <vt:variant>
        <vt:i4>43</vt:i4>
      </vt:variant>
    </vt:vector>
  </HeadingPairs>
  <TitlesOfParts>
    <vt:vector size="53" baseType="lpstr">
      <vt:lpstr>Arial</vt:lpstr>
      <vt:lpstr>Calibri</vt:lpstr>
      <vt:lpstr>Calibri Light</vt:lpstr>
      <vt:lpstr>msgothic</vt:lpstr>
      <vt:lpstr>Symbol</vt:lpstr>
      <vt:lpstr>Tahoma</vt:lpstr>
      <vt:lpstr>Times New Roman</vt:lpstr>
      <vt:lpstr>Wingdings</vt:lpstr>
      <vt:lpstr>Office Theme</vt:lpstr>
      <vt:lpstr>Bitmap Image</vt:lpstr>
      <vt:lpstr>ANCA-vaskuliitit ja niiden hoito </vt:lpstr>
      <vt:lpstr>Vaskuliitti</vt:lpstr>
      <vt:lpstr>PowerPoint-esitys</vt:lpstr>
      <vt:lpstr>PowerPoint-esitys</vt:lpstr>
      <vt:lpstr>CHCC 2012 AAV-vaskuliittien määritelmä nekrotisoiva vaskuliitti, korkeintaan vähäiset immuunikertymät pääosin pienissä suonissa yleensä assosioituen myeloperoksidaasi (MPO) tai proteinaasi 3 (PR3) ANCA:aan</vt:lpstr>
      <vt:lpstr>ANCA</vt:lpstr>
      <vt:lpstr> ANCA-diagnostiikka</vt:lpstr>
      <vt:lpstr>ANCA-vaskuliitin patogeneesi</vt:lpstr>
      <vt:lpstr>Epidemiologiaa</vt:lpstr>
      <vt:lpstr>PowerPoint-esitys</vt:lpstr>
      <vt:lpstr>ANCA-vaskuliitteihin liittyviä elinryhmäkohtaisia oireita ja löydöksiä</vt:lpstr>
      <vt:lpstr>  HUS nefroklinikka 1995-2005  </vt:lpstr>
      <vt:lpstr>Munuaisoireinen ANCA-vaskuliitti </vt:lpstr>
      <vt:lpstr>PowerPoint-esitys</vt:lpstr>
      <vt:lpstr>Potilas MPA elokuu 2017</vt:lpstr>
      <vt:lpstr>privaattilääkärillä</vt:lpstr>
      <vt:lpstr>päiv pkl:lla 27.8.</vt:lpstr>
      <vt:lpstr>  THX </vt:lpstr>
      <vt:lpstr>Keuhkospesialisti</vt:lpstr>
      <vt:lpstr> Nefrologi 30.8.</vt:lpstr>
      <vt:lpstr>PowerPoint-esitys</vt:lpstr>
      <vt:lpstr>ANCA-vaskuliittiin sopiva taudinkuva</vt:lpstr>
      <vt:lpstr>MBIO </vt:lpstr>
      <vt:lpstr>Hoito</vt:lpstr>
      <vt:lpstr>ANCA-vaskuliitin hoito</vt:lpstr>
      <vt:lpstr>PowerPoint-esitys</vt:lpstr>
      <vt:lpstr>EULAR/ERA-EDTA 2016</vt:lpstr>
      <vt:lpstr>EULAR/ERA-EDTA 2016 Remission induktio henkeäuhkaavassa tai elimentoimintaa uhkaavasssa taudissa</vt:lpstr>
      <vt:lpstr>EULAR/ERA-EDTA 2016 Remission induktio henkeäuhkaavassa tai elimentoimintaa uhkaavasssa taudissa</vt:lpstr>
      <vt:lpstr>EULAR/ERA-EDTA 2016 Remission induktio ei-elimentoimintaa uhkaavasssa taudissa</vt:lpstr>
      <vt:lpstr>EULAR/ERA-EDTA 2016 Vaikea relapsi: steroidi yhdistettynä CYC tai RTX samaan tapaan kuin diagnoosivaiheessa</vt:lpstr>
      <vt:lpstr>EULAR/ERA-EDTA 2016 Plasmanvaihto</vt:lpstr>
      <vt:lpstr>Dialyysipotilaat! KDIGO Clinical Practice Guideline for glomerulonephritis Kidney Int 2012</vt:lpstr>
      <vt:lpstr>EULAR/ERA-EDTA 2016 Remission ylläpitolääkitys</vt:lpstr>
      <vt:lpstr>EULAR/ERA-EDTA 2016 Remission ylläpitolääkitys vähintään 24kk</vt:lpstr>
      <vt:lpstr>EULAR/ERA-EDTA 2016 Refraktaaritauti</vt:lpstr>
      <vt:lpstr>EULAR/ERA-EDTA 2016 </vt:lpstr>
      <vt:lpstr>Transplantaatio KDIGO 2012</vt:lpstr>
      <vt:lpstr>PowerPoint-esitys</vt:lpstr>
      <vt:lpstr>ANCA-vaskuliittien hoito</vt:lpstr>
      <vt:lpstr>ANCA-vaskuliitin ennuste</vt:lpstr>
      <vt:lpstr>AAV ennuste Flossman ym. Ann Rheum Dis 2011; 70:488-94</vt:lpstr>
      <vt:lpstr>ANCA-vaskuliitit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ANCA-vaskuliitit ja niiden hoito</dc:title>
  <dc:creator>Anna Salmela</dc:creator>
  <cp:lastModifiedBy>Anna Salmela</cp:lastModifiedBy>
  <cp:revision>46</cp:revision>
  <dcterms:created xsi:type="dcterms:W3CDTF">2017-11-05T14:43:24Z</dcterms:created>
  <dcterms:modified xsi:type="dcterms:W3CDTF">2017-11-10T06:54:20Z</dcterms:modified>
</cp:coreProperties>
</file>