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6" r:id="rId4"/>
    <p:sldId id="272" r:id="rId5"/>
    <p:sldId id="279" r:id="rId6"/>
    <p:sldId id="280" r:id="rId7"/>
    <p:sldId id="277" r:id="rId8"/>
    <p:sldId id="270" r:id="rId9"/>
    <p:sldId id="271" r:id="rId10"/>
    <p:sldId id="285" r:id="rId11"/>
    <p:sldId id="286" r:id="rId12"/>
    <p:sldId id="283" r:id="rId13"/>
    <p:sldId id="268" r:id="rId14"/>
    <p:sldId id="259" r:id="rId15"/>
    <p:sldId id="262" r:id="rId16"/>
    <p:sldId id="263" r:id="rId17"/>
    <p:sldId id="265" r:id="rId18"/>
    <p:sldId id="266" r:id="rId19"/>
    <p:sldId id="267" r:id="rId20"/>
    <p:sldId id="269" r:id="rId21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66" autoAdjust="0"/>
    <p:restoredTop sz="94660"/>
  </p:normalViewPr>
  <p:slideViewPr>
    <p:cSldViewPr>
      <p:cViewPr varScale="1">
        <p:scale>
          <a:sx n="60" d="100"/>
          <a:sy n="60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75999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5213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9782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059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39360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11815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0447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76498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844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6544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2837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5C04-8B9C-455A-BA8A-A532016B33F0}" type="datetimeFigureOut">
              <a:rPr lang="fi-FI" smtClean="0"/>
              <a:t>5.11.2015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B51A-2295-4A4E-A1F2-3F303E39C4C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5483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sz="3600" dirty="0" smtClean="0"/>
              <a:t>Kuntoutus osaksi munuaisten vajaatoimintaa sairastavan hoitopolkua</a:t>
            </a:r>
            <a:endParaRPr lang="fi-FI" sz="360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Järjestösuunnittelija</a:t>
            </a:r>
          </a:p>
          <a:p>
            <a:r>
              <a:rPr lang="fi-FI" dirty="0" smtClean="0"/>
              <a:t>Maarit </a:t>
            </a:r>
            <a:r>
              <a:rPr lang="fi-FI" dirty="0" err="1" smtClean="0"/>
              <a:t>Heinimäki</a:t>
            </a:r>
            <a:endParaRPr lang="fi-FI" dirty="0" smtClean="0"/>
          </a:p>
          <a:p>
            <a:r>
              <a:rPr lang="fi-FI" dirty="0" smtClean="0"/>
              <a:t>Munuais- ja maksaliitto ry</a:t>
            </a:r>
            <a:endParaRPr lang="fi-FI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fi-FI" sz="3600" dirty="0" smtClean="0"/>
              <a:t/>
            </a:r>
            <a:br>
              <a:rPr lang="fi-FI" sz="3600" dirty="0" smtClean="0"/>
            </a:br>
            <a:r>
              <a:rPr lang="fi-FI" sz="3600" dirty="0" smtClean="0"/>
              <a:t>Kuntoutussuunnitelma </a:t>
            </a:r>
            <a:r>
              <a:rPr lang="fi-FI" sz="3600" dirty="0"/>
              <a:t>suunnitelmallisuutta ja tuloksellisuutta </a:t>
            </a:r>
            <a:r>
              <a:rPr lang="fi-FI" sz="3600" dirty="0" smtClean="0"/>
              <a:t>kuntoutumiseen</a:t>
            </a:r>
            <a:r>
              <a:rPr lang="fi-FI" sz="3600" dirty="0"/>
              <a:t/>
            </a:r>
            <a:br>
              <a:rPr lang="fi-FI" sz="3600" dirty="0"/>
            </a:br>
            <a:endParaRPr lang="fi-FI" sz="3600" dirty="0"/>
          </a:p>
        </p:txBody>
      </p:sp>
      <p:pic>
        <p:nvPicPr>
          <p:cNvPr id="4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346796"/>
            <a:ext cx="5372100" cy="3746500"/>
          </a:xfrm>
        </p:spPr>
      </p:pic>
      <p:sp>
        <p:nvSpPr>
          <p:cNvPr id="6" name="Tekstiruutu 5"/>
          <p:cNvSpPr txBox="1"/>
          <p:nvPr/>
        </p:nvSpPr>
        <p:spPr>
          <a:xfrm>
            <a:off x="611560" y="6093296"/>
            <a:ext cx="9266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i="1" dirty="0" smtClean="0"/>
              <a:t>Lähde: Dialyysi osana elämää kyselytutkimuksen tulokset, Munuais- ja maksaliitto 2014</a:t>
            </a:r>
            <a:endParaRPr lang="fi-FI" sz="1600" i="1" dirty="0"/>
          </a:p>
        </p:txBody>
      </p:sp>
      <p:sp>
        <p:nvSpPr>
          <p:cNvPr id="3" name="Tekstiruutu 2"/>
          <p:cNvSpPr txBox="1"/>
          <p:nvPr/>
        </p:nvSpPr>
        <p:spPr>
          <a:xfrm>
            <a:off x="1259632" y="1988840"/>
            <a:ext cx="530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Dialyysihoidossa oleville tehty kuntoutussuunnitelma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5808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Kuka ja milloin?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dirty="0"/>
              <a:t>Vastuu kuntoutussuunnitelman tekemisestä on hoitavalla lääkärillä. </a:t>
            </a:r>
          </a:p>
          <a:p>
            <a:r>
              <a:rPr lang="fi-FI" dirty="0"/>
              <a:t>Se tulee tehdä </a:t>
            </a:r>
            <a:r>
              <a:rPr lang="fi-FI" dirty="0" err="1"/>
              <a:t>prevaiheessa</a:t>
            </a:r>
            <a:r>
              <a:rPr lang="fi-FI" dirty="0"/>
              <a:t>, jotta kuntoutuksella voidaan parantaa kuntoutujan tilannetta.</a:t>
            </a:r>
          </a:p>
          <a:p>
            <a:r>
              <a:rPr lang="fi-FI" dirty="0"/>
              <a:t>Laaditaan yhdessä kuntoutujan kanssa. </a:t>
            </a:r>
          </a:p>
          <a:p>
            <a:r>
              <a:rPr lang="fi-FI" dirty="0"/>
              <a:t>Tarvittaessa mukana on kuntoutujan perheen jäseniä, läheisiä tai työpaikan edustaja. </a:t>
            </a:r>
          </a:p>
          <a:p>
            <a:r>
              <a:rPr lang="fi-FI" dirty="0" err="1"/>
              <a:t>Moniammatillinen</a:t>
            </a:r>
            <a:r>
              <a:rPr lang="fi-FI" dirty="0"/>
              <a:t> työryhmä (psykologi, fysioterapeutti, sosiaalityöntekijä, erikoisalan lääkäri, toimintaterapeutti tai muu työntekijä.)</a:t>
            </a:r>
          </a:p>
          <a:p>
            <a:r>
              <a:rPr lang="fi-FI" dirty="0"/>
              <a:t> Kuntoutuksen suunnitteluun tulee varata riittävästi aikaa.</a:t>
            </a:r>
          </a:p>
          <a:p>
            <a:endParaRPr lang="fi-FI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04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67544" y="-1427"/>
            <a:ext cx="8229600" cy="838139"/>
          </a:xfrm>
        </p:spPr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sz="4000" dirty="0" smtClean="0"/>
              <a:t>Kuntoutussuunnitelma</a:t>
            </a:r>
            <a:endParaRPr lang="fi-FI" sz="4000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038600" cy="50734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i-FI" sz="1800" b="1" dirty="0" smtClean="0"/>
              <a:t>Kuntoutustarpeen </a:t>
            </a:r>
            <a:r>
              <a:rPr lang="fi-FI" sz="1800" b="1" dirty="0"/>
              <a:t>arviointi:</a:t>
            </a:r>
          </a:p>
          <a:p>
            <a:r>
              <a:rPr lang="fi-FI" sz="1800" dirty="0"/>
              <a:t>kliiniset sairaustiedot </a:t>
            </a:r>
          </a:p>
          <a:p>
            <a:r>
              <a:rPr lang="fi-FI" sz="1800" dirty="0"/>
              <a:t>munuaisten vajaatoiminnan aste </a:t>
            </a:r>
          </a:p>
          <a:p>
            <a:r>
              <a:rPr lang="fi-FI" sz="1800" dirty="0"/>
              <a:t>ennuste dialyysihoidon alkamisesta</a:t>
            </a:r>
          </a:p>
          <a:p>
            <a:r>
              <a:rPr lang="fi-FI" sz="1800" dirty="0" smtClean="0"/>
              <a:t>hoitosuunnitelma</a:t>
            </a:r>
            <a:endParaRPr lang="fi-FI" sz="1800" dirty="0"/>
          </a:p>
          <a:p>
            <a:r>
              <a:rPr lang="fi-FI" sz="1800" dirty="0"/>
              <a:t>dialyysihoitomuoto valitaan</a:t>
            </a:r>
          </a:p>
          <a:p>
            <a:r>
              <a:rPr lang="fi-FI" sz="1800" dirty="0"/>
              <a:t>elinsiirtokelpoisuuden selvittely</a:t>
            </a:r>
          </a:p>
          <a:p>
            <a:pPr lvl="1"/>
            <a:r>
              <a:rPr lang="fi-FI" sz="1800" dirty="0"/>
              <a:t>työkyvyn kuvaus</a:t>
            </a:r>
          </a:p>
          <a:p>
            <a:r>
              <a:rPr lang="fi-FI" sz="1800" dirty="0"/>
              <a:t>työn vaativuus</a:t>
            </a:r>
          </a:p>
          <a:p>
            <a:r>
              <a:rPr lang="fi-FI" sz="1800" dirty="0"/>
              <a:t>selviytyminen työpäivästä</a:t>
            </a:r>
          </a:p>
          <a:p>
            <a:pPr lvl="1"/>
            <a:r>
              <a:rPr lang="fi-FI" sz="1800" dirty="0"/>
              <a:t>Fyysisen toimintakyvyn kuvaus </a:t>
            </a:r>
          </a:p>
          <a:p>
            <a:r>
              <a:rPr lang="fi-FI" sz="1800" dirty="0"/>
              <a:t>liikkuminen</a:t>
            </a:r>
          </a:p>
          <a:p>
            <a:r>
              <a:rPr lang="fi-FI" sz="1800" dirty="0" smtClean="0"/>
              <a:t>itsenäisyys</a:t>
            </a:r>
            <a:r>
              <a:rPr lang="fi-FI" sz="1800" dirty="0"/>
              <a:t>, kyky omahoitoon</a:t>
            </a:r>
          </a:p>
          <a:p>
            <a:pPr lvl="1"/>
            <a:r>
              <a:rPr lang="fi-FI" sz="1800" dirty="0"/>
              <a:t>Henkinen toimintakyky</a:t>
            </a:r>
          </a:p>
          <a:p>
            <a:pPr lvl="1"/>
            <a:r>
              <a:rPr lang="fi-FI" sz="1800" dirty="0"/>
              <a:t>Sosiaalinen toimintakyky</a:t>
            </a:r>
          </a:p>
          <a:p>
            <a:r>
              <a:rPr lang="fi-FI" sz="1800" dirty="0"/>
              <a:t>elämäntilanne, asuintilat</a:t>
            </a:r>
          </a:p>
          <a:p>
            <a:r>
              <a:rPr lang="fi-FI" sz="1800" dirty="0"/>
              <a:t>ystävät, harrastukset</a:t>
            </a:r>
          </a:p>
          <a:p>
            <a:pPr marL="0" indent="0">
              <a:buNone/>
            </a:pPr>
            <a:endParaRPr lang="fi-FI" sz="1400" dirty="0"/>
          </a:p>
        </p:txBody>
      </p:sp>
      <p:sp>
        <p:nvSpPr>
          <p:cNvPr id="6" name="Sisällön paikkamerkki 5"/>
          <p:cNvSpPr>
            <a:spLocks noGrp="1"/>
          </p:cNvSpPr>
          <p:nvPr>
            <p:ph sz="half" idx="2"/>
          </p:nvPr>
        </p:nvSpPr>
        <p:spPr>
          <a:xfrm>
            <a:off x="4648200" y="2924944"/>
            <a:ext cx="4038600" cy="32012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sz="1600" dirty="0" smtClean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endParaRPr lang="fi-FI" sz="1600" dirty="0" smtClean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r>
              <a:rPr lang="fi-FI" sz="1600" b="1" dirty="0" smtClean="0"/>
              <a:t>Lisäksi:</a:t>
            </a:r>
          </a:p>
          <a:p>
            <a:pPr marL="0" indent="0">
              <a:buNone/>
            </a:pPr>
            <a:r>
              <a:rPr lang="fi-FI" sz="1600" dirty="0" smtClean="0"/>
              <a:t>• Kuntoutuksen tavoitteet</a:t>
            </a:r>
            <a:r>
              <a:rPr lang="fi-FI" sz="1600" dirty="0"/>
              <a:t> </a:t>
            </a:r>
            <a:br>
              <a:rPr lang="fi-FI" sz="1600" dirty="0"/>
            </a:br>
            <a:r>
              <a:rPr lang="fi-FI" sz="1600" dirty="0"/>
              <a:t>• Keinot ja toimenpiteet </a:t>
            </a:r>
            <a:br>
              <a:rPr lang="fi-FI" sz="1600" dirty="0"/>
            </a:br>
            <a:r>
              <a:rPr lang="fi-FI" sz="1600" dirty="0"/>
              <a:t>• Vastuunjako </a:t>
            </a:r>
            <a:br>
              <a:rPr lang="fi-FI" sz="1600" dirty="0"/>
            </a:br>
            <a:r>
              <a:rPr lang="fi-FI" sz="1600" dirty="0"/>
              <a:t>• Aikataulu </a:t>
            </a:r>
            <a:br>
              <a:rPr lang="fi-FI" sz="1600" dirty="0"/>
            </a:br>
            <a:r>
              <a:rPr lang="fi-FI" sz="1600" dirty="0"/>
              <a:t>• Suunnitelma kuntoutuksen seurannasta </a:t>
            </a:r>
            <a:r>
              <a:rPr lang="fi-FI" sz="2600" dirty="0"/>
              <a:t/>
            </a:r>
            <a:br>
              <a:rPr lang="fi-FI" sz="2600" dirty="0"/>
            </a:br>
            <a:endParaRPr lang="fi-FI" sz="2600" dirty="0"/>
          </a:p>
        </p:txBody>
      </p:sp>
      <p:sp>
        <p:nvSpPr>
          <p:cNvPr id="7" name="Iloiset kasvot 6"/>
          <p:cNvSpPr/>
          <p:nvPr/>
        </p:nvSpPr>
        <p:spPr>
          <a:xfrm>
            <a:off x="6300192" y="1412776"/>
            <a:ext cx="2160240" cy="172819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9028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iruutu 5"/>
          <p:cNvSpPr txBox="1"/>
          <p:nvPr/>
        </p:nvSpPr>
        <p:spPr>
          <a:xfrm>
            <a:off x="107504" y="227687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3600" dirty="0"/>
              <a:t>Munuaisten vajaatoimintaa sairastavan kuntoutuspolku</a:t>
            </a:r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9" t="15172" r="11034"/>
          <a:stretch/>
        </p:blipFill>
        <p:spPr>
          <a:xfrm>
            <a:off x="5436096" y="343987"/>
            <a:ext cx="3484179" cy="581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20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selitepilvi 4"/>
          <p:cNvSpPr/>
          <p:nvPr/>
        </p:nvSpPr>
        <p:spPr>
          <a:xfrm>
            <a:off x="2699792" y="1268760"/>
            <a:ext cx="5472608" cy="288032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dirty="0"/>
              <a:t>Munuaisterveyden tukeminen ja</a:t>
            </a:r>
          </a:p>
          <a:p>
            <a:r>
              <a:rPr lang="fi-FI" dirty="0"/>
              <a:t>lisäsairauksien ehkäisy.</a:t>
            </a:r>
          </a:p>
          <a:p>
            <a:r>
              <a:rPr lang="fi-FI" dirty="0"/>
              <a:t> </a:t>
            </a:r>
          </a:p>
          <a:p>
            <a:r>
              <a:rPr lang="fi-FI" dirty="0"/>
              <a:t>Omasta terveydestä huolehtiminen, fyysisen toimintakyvyn ylläpito.</a:t>
            </a:r>
          </a:p>
          <a:p>
            <a:pPr algn="ctr"/>
            <a:endParaRPr lang="fi-FI" dirty="0"/>
          </a:p>
        </p:txBody>
      </p:sp>
      <p:sp>
        <p:nvSpPr>
          <p:cNvPr id="6" name="Ellipsi 5"/>
          <p:cNvSpPr/>
          <p:nvPr/>
        </p:nvSpPr>
        <p:spPr>
          <a:xfrm>
            <a:off x="467544" y="4744683"/>
            <a:ext cx="3240360" cy="13681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b="1" dirty="0" smtClean="0"/>
              <a:t>Perusterveydenhuolto</a:t>
            </a:r>
          </a:p>
          <a:p>
            <a:r>
              <a:rPr lang="fi-FI" dirty="0"/>
              <a:t>Sairastuminen	</a:t>
            </a:r>
          </a:p>
          <a:p>
            <a:pPr lvl="0"/>
            <a:r>
              <a:rPr lang="fi-FI" dirty="0" err="1"/>
              <a:t>proteinuria</a:t>
            </a:r>
            <a:endParaRPr lang="fi-FI" dirty="0"/>
          </a:p>
          <a:p>
            <a:r>
              <a:rPr lang="fi-FI" dirty="0" err="1"/>
              <a:t>kreatiniinin</a:t>
            </a:r>
            <a:r>
              <a:rPr lang="fi-FI" dirty="0"/>
              <a:t> nousu</a:t>
            </a:r>
          </a:p>
        </p:txBody>
      </p:sp>
      <p:sp>
        <p:nvSpPr>
          <p:cNvPr id="7" name="Ellipsi 6"/>
          <p:cNvSpPr/>
          <p:nvPr/>
        </p:nvSpPr>
        <p:spPr>
          <a:xfrm>
            <a:off x="5364088" y="4149080"/>
            <a:ext cx="3312368" cy="201622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i-FI" dirty="0"/>
              <a:t>Terveellisten </a:t>
            </a:r>
            <a:r>
              <a:rPr lang="fi-FI" dirty="0" smtClean="0"/>
              <a:t>elämäntapojen ohjaus</a:t>
            </a:r>
            <a:endParaRPr lang="fi-FI" dirty="0"/>
          </a:p>
          <a:p>
            <a:r>
              <a:rPr lang="fi-FI" dirty="0"/>
              <a:t> </a:t>
            </a:r>
            <a:r>
              <a:rPr lang="fi-FI" dirty="0" smtClean="0"/>
              <a:t>Liiton </a:t>
            </a:r>
            <a:r>
              <a:rPr lang="fi-FI" dirty="0"/>
              <a:t>neuvonta ja vertaistuki</a:t>
            </a:r>
          </a:p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4572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uvaselitepilvi 3"/>
          <p:cNvSpPr/>
          <p:nvPr/>
        </p:nvSpPr>
        <p:spPr>
          <a:xfrm>
            <a:off x="1295636" y="174124"/>
            <a:ext cx="6444716" cy="27914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5" name="Tekstiruutu 4"/>
          <p:cNvSpPr txBox="1"/>
          <p:nvPr/>
        </p:nvSpPr>
        <p:spPr>
          <a:xfrm>
            <a:off x="4788024" y="2780928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sp>
        <p:nvSpPr>
          <p:cNvPr id="6" name="Tekstiruutu 5"/>
          <p:cNvSpPr txBox="1"/>
          <p:nvPr/>
        </p:nvSpPr>
        <p:spPr>
          <a:xfrm>
            <a:off x="1979712" y="174124"/>
            <a:ext cx="61926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i-FI" dirty="0" smtClean="0"/>
          </a:p>
          <a:p>
            <a:endParaRPr lang="fi-FI" dirty="0"/>
          </a:p>
          <a:p>
            <a:r>
              <a:rPr lang="fi-FI" dirty="0">
                <a:solidFill>
                  <a:schemeClr val="bg1"/>
                </a:solidFill>
              </a:rPr>
              <a:t>Lisäsairauksien ehkäisy</a:t>
            </a:r>
          </a:p>
          <a:p>
            <a:r>
              <a:rPr lang="fi-FI" dirty="0">
                <a:solidFill>
                  <a:schemeClr val="bg1"/>
                </a:solidFill>
              </a:rPr>
              <a:t> Munuaisten vajaatoiminnan etenemisen hidastaminen  </a:t>
            </a:r>
          </a:p>
          <a:p>
            <a:r>
              <a:rPr lang="fi-FI" dirty="0">
                <a:solidFill>
                  <a:schemeClr val="bg1"/>
                </a:solidFill>
              </a:rPr>
              <a:t> Omasta terveydestä huolehtiminen</a:t>
            </a:r>
          </a:p>
          <a:p>
            <a:r>
              <a:rPr lang="fi-FI" dirty="0">
                <a:solidFill>
                  <a:schemeClr val="bg1"/>
                </a:solidFill>
              </a:rPr>
              <a:t> Fyysisen toimintakyvyn ylläpito </a:t>
            </a:r>
          </a:p>
          <a:p>
            <a:r>
              <a:rPr lang="fi-FI" dirty="0">
                <a:solidFill>
                  <a:schemeClr val="bg1"/>
                </a:solidFill>
              </a:rPr>
              <a:t> Henkisen toimintakyvyn turvaaminen</a:t>
            </a:r>
          </a:p>
          <a:p>
            <a:r>
              <a:rPr lang="fi-FI" dirty="0">
                <a:solidFill>
                  <a:schemeClr val="bg1"/>
                </a:solidFill>
              </a:rPr>
              <a:t> Työkyvyn turvaaminen</a:t>
            </a:r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7" name="Ellipsi 6"/>
          <p:cNvSpPr/>
          <p:nvPr/>
        </p:nvSpPr>
        <p:spPr>
          <a:xfrm>
            <a:off x="611560" y="3861048"/>
            <a:ext cx="3528392" cy="25922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r>
              <a:rPr lang="fi-FI" dirty="0" smtClean="0"/>
              <a:t>Munuaispoliklinikka</a:t>
            </a:r>
          </a:p>
          <a:p>
            <a:endParaRPr lang="fi-FI" dirty="0" smtClean="0"/>
          </a:p>
          <a:p>
            <a:r>
              <a:rPr lang="fi-FI" dirty="0" smtClean="0"/>
              <a:t>Kohtalainen </a:t>
            </a:r>
            <a:r>
              <a:rPr lang="fi-FI" dirty="0"/>
              <a:t>munuaisten vajaatoiminta</a:t>
            </a:r>
          </a:p>
          <a:p>
            <a:pPr lvl="0"/>
            <a:r>
              <a:rPr lang="fi-FI" dirty="0" err="1"/>
              <a:t>eGFR</a:t>
            </a:r>
            <a:r>
              <a:rPr lang="fi-FI" dirty="0"/>
              <a:t> 30-59 ml / min </a:t>
            </a:r>
          </a:p>
          <a:p>
            <a:r>
              <a:rPr lang="fi-FI" dirty="0"/>
              <a:t>plasman </a:t>
            </a:r>
            <a:r>
              <a:rPr lang="fi-FI" dirty="0" err="1"/>
              <a:t>kreatiniini</a:t>
            </a:r>
            <a:r>
              <a:rPr lang="fi-FI" dirty="0"/>
              <a:t> &gt; 200 </a:t>
            </a:r>
            <a:r>
              <a:rPr lang="fi-FI" dirty="0" err="1"/>
              <a:t>umoll/ml</a:t>
            </a:r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</p:txBody>
      </p:sp>
      <p:sp>
        <p:nvSpPr>
          <p:cNvPr id="8" name="Ellipsi 7"/>
          <p:cNvSpPr/>
          <p:nvPr/>
        </p:nvSpPr>
        <p:spPr>
          <a:xfrm>
            <a:off x="4788024" y="3717032"/>
            <a:ext cx="4248472" cy="30243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r>
              <a:rPr lang="fi-FI" dirty="0" smtClean="0"/>
              <a:t>Ensitieto</a:t>
            </a:r>
          </a:p>
          <a:p>
            <a:r>
              <a:rPr lang="fi-FI" dirty="0"/>
              <a:t>Omahoitovalmennus</a:t>
            </a:r>
          </a:p>
          <a:p>
            <a:r>
              <a:rPr lang="fi-FI" dirty="0"/>
              <a:t>Ravitsemusohjaus tarvittaessa</a:t>
            </a:r>
          </a:p>
          <a:p>
            <a:r>
              <a:rPr lang="fi-FI" dirty="0"/>
              <a:t> </a:t>
            </a:r>
            <a:r>
              <a:rPr lang="fi-FI" dirty="0" smtClean="0"/>
              <a:t>Liikuntaan </a:t>
            </a:r>
            <a:r>
              <a:rPr lang="fi-FI" dirty="0"/>
              <a:t>tukeminen</a:t>
            </a:r>
          </a:p>
          <a:p>
            <a:r>
              <a:rPr lang="fi-FI" dirty="0"/>
              <a:t> </a:t>
            </a:r>
            <a:r>
              <a:rPr lang="fi-FI" dirty="0" smtClean="0"/>
              <a:t>Ammatillinen </a:t>
            </a:r>
            <a:r>
              <a:rPr lang="fi-FI" dirty="0"/>
              <a:t>keskustelutuki Liiton neuvonta ja vertaistuki</a:t>
            </a:r>
          </a:p>
          <a:p>
            <a:r>
              <a:rPr lang="fi-FI" dirty="0"/>
              <a:t> </a:t>
            </a:r>
            <a:r>
              <a:rPr lang="fi-FI" dirty="0" smtClean="0"/>
              <a:t>Työterveyshuollon </a:t>
            </a:r>
            <a:r>
              <a:rPr lang="fi-FI" dirty="0"/>
              <a:t>tuki</a:t>
            </a:r>
          </a:p>
          <a:p>
            <a:r>
              <a:rPr lang="fi-FI" dirty="0"/>
              <a:t> </a:t>
            </a:r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505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vaselitepilvi 1"/>
          <p:cNvSpPr/>
          <p:nvPr/>
        </p:nvSpPr>
        <p:spPr>
          <a:xfrm>
            <a:off x="1187624" y="116632"/>
            <a:ext cx="5724636" cy="39240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i-FI" dirty="0" smtClean="0"/>
          </a:p>
          <a:p>
            <a:r>
              <a:rPr lang="fi-FI" dirty="0" smtClean="0"/>
              <a:t>Omahoitoisuuteen </a:t>
            </a:r>
            <a:r>
              <a:rPr lang="fi-FI" dirty="0"/>
              <a:t>tukeminen </a:t>
            </a:r>
          </a:p>
          <a:p>
            <a:r>
              <a:rPr lang="fi-FI" dirty="0"/>
              <a:t>Dialyysivaihtoehtojen selvittäminen</a:t>
            </a:r>
          </a:p>
          <a:p>
            <a:r>
              <a:rPr lang="fi-FI" dirty="0"/>
              <a:t> </a:t>
            </a:r>
            <a:r>
              <a:rPr lang="fi-FI" dirty="0" smtClean="0"/>
              <a:t>Omasta </a:t>
            </a:r>
            <a:r>
              <a:rPr lang="fi-FI" dirty="0"/>
              <a:t>terveydestä huolehtiminen</a:t>
            </a:r>
          </a:p>
          <a:p>
            <a:r>
              <a:rPr lang="fi-FI" dirty="0"/>
              <a:t>Fyysisen toimintakyvyn ylläpito </a:t>
            </a:r>
          </a:p>
          <a:p>
            <a:r>
              <a:rPr lang="fi-FI" dirty="0"/>
              <a:t> </a:t>
            </a:r>
            <a:r>
              <a:rPr lang="fi-FI" dirty="0" smtClean="0"/>
              <a:t>Sopeutuminen dialyysihoitojen alkamiseen</a:t>
            </a:r>
            <a:endParaRPr lang="fi-FI" dirty="0"/>
          </a:p>
          <a:p>
            <a:r>
              <a:rPr lang="fi-FI" dirty="0"/>
              <a:t>Henkisen toimintakyvyn turvaaminen</a:t>
            </a:r>
          </a:p>
          <a:p>
            <a:r>
              <a:rPr lang="fi-FI" dirty="0"/>
              <a:t> </a:t>
            </a:r>
            <a:r>
              <a:rPr lang="fi-FI" dirty="0" smtClean="0"/>
              <a:t>Työ- </a:t>
            </a:r>
            <a:r>
              <a:rPr lang="fi-FI" dirty="0"/>
              <a:t>ja toimintakyvyn turvaaminen ja toimeentulon turvaaminen </a:t>
            </a:r>
          </a:p>
        </p:txBody>
      </p:sp>
      <p:sp>
        <p:nvSpPr>
          <p:cNvPr id="3" name="Ellipsi 2"/>
          <p:cNvSpPr/>
          <p:nvPr/>
        </p:nvSpPr>
        <p:spPr>
          <a:xfrm>
            <a:off x="467544" y="4941168"/>
            <a:ext cx="3888432" cy="1800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r>
              <a:rPr lang="fi-FI" dirty="0" err="1" smtClean="0"/>
              <a:t>Prepoliklinikka</a:t>
            </a:r>
            <a:endParaRPr lang="fi-FI" dirty="0"/>
          </a:p>
          <a:p>
            <a:pPr lvl="0"/>
            <a:r>
              <a:rPr lang="fi-FI" dirty="0"/>
              <a:t>dialyysihoidot alkamassa, GFR &lt; 20</a:t>
            </a:r>
          </a:p>
          <a:p>
            <a:pPr algn="ctr"/>
            <a:endParaRPr lang="fi-FI" dirty="0"/>
          </a:p>
          <a:p>
            <a:pPr algn="ctr"/>
            <a:endParaRPr lang="fi-FI" dirty="0" smtClean="0"/>
          </a:p>
          <a:p>
            <a:pPr algn="ctr"/>
            <a:endParaRPr lang="fi-FI" dirty="0"/>
          </a:p>
          <a:p>
            <a:pPr algn="ctr"/>
            <a:endParaRPr lang="fi-FI" dirty="0"/>
          </a:p>
        </p:txBody>
      </p:sp>
      <p:sp>
        <p:nvSpPr>
          <p:cNvPr id="4" name="Ellipsi 3"/>
          <p:cNvSpPr/>
          <p:nvPr/>
        </p:nvSpPr>
        <p:spPr>
          <a:xfrm>
            <a:off x="4572000" y="3789040"/>
            <a:ext cx="4572000" cy="29523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fi-FI" dirty="0" smtClean="0"/>
          </a:p>
          <a:p>
            <a:r>
              <a:rPr lang="fi-FI" dirty="0" smtClean="0"/>
              <a:t>Omahoitovalmennus </a:t>
            </a:r>
            <a:endParaRPr lang="fi-FI" dirty="0"/>
          </a:p>
          <a:p>
            <a:r>
              <a:rPr lang="fi-FI" dirty="0"/>
              <a:t> </a:t>
            </a:r>
            <a:r>
              <a:rPr lang="fi-FI" dirty="0" smtClean="0"/>
              <a:t>Ravitsemusohjaus</a:t>
            </a:r>
            <a:endParaRPr lang="fi-FI" dirty="0"/>
          </a:p>
          <a:p>
            <a:r>
              <a:rPr lang="fi-FI" dirty="0"/>
              <a:t>Liikunnanohjaus</a:t>
            </a:r>
          </a:p>
          <a:p>
            <a:r>
              <a:rPr lang="fi-FI" b="1" dirty="0"/>
              <a:t> </a:t>
            </a:r>
            <a:r>
              <a:rPr lang="fi-FI" dirty="0" smtClean="0"/>
              <a:t>Sopeutumisvalmennus</a:t>
            </a:r>
            <a:endParaRPr lang="fi-FI" dirty="0"/>
          </a:p>
          <a:p>
            <a:r>
              <a:rPr lang="fi-FI" dirty="0" smtClean="0"/>
              <a:t>Ammatillinen keskustelutuki</a:t>
            </a:r>
            <a:r>
              <a:rPr lang="fi-FI" b="1" dirty="0" smtClean="0"/>
              <a:t> </a:t>
            </a:r>
          </a:p>
          <a:p>
            <a:r>
              <a:rPr lang="fi-FI" dirty="0" smtClean="0"/>
              <a:t>Liiton </a:t>
            </a:r>
            <a:r>
              <a:rPr lang="fi-FI" dirty="0"/>
              <a:t>neuvonta ,</a:t>
            </a:r>
            <a:r>
              <a:rPr lang="fi-FI" dirty="0" smtClean="0"/>
              <a:t>vertaistuki</a:t>
            </a:r>
            <a:endParaRPr lang="fi-FI" dirty="0"/>
          </a:p>
          <a:p>
            <a:r>
              <a:rPr lang="fi-FI" dirty="0" smtClean="0"/>
              <a:t>Kuntoutussuunnitelma</a:t>
            </a:r>
            <a:endParaRPr lang="fi-FI" dirty="0"/>
          </a:p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6304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vaselitepilvi 1"/>
          <p:cNvSpPr/>
          <p:nvPr/>
        </p:nvSpPr>
        <p:spPr>
          <a:xfrm>
            <a:off x="35860" y="0"/>
            <a:ext cx="8424572" cy="443711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pPr lvl="2"/>
            <a:r>
              <a:rPr lang="fi-FI" dirty="0" smtClean="0"/>
              <a:t>Toimintakyvyn </a:t>
            </a:r>
            <a:r>
              <a:rPr lang="fi-FI" dirty="0"/>
              <a:t>turvaaminen</a:t>
            </a:r>
          </a:p>
          <a:p>
            <a:pPr lvl="2"/>
            <a:r>
              <a:rPr lang="fi-FI" dirty="0" err="1"/>
              <a:t>moniammatillisena</a:t>
            </a:r>
            <a:r>
              <a:rPr lang="fi-FI" dirty="0"/>
              <a:t> yhteistyönä</a:t>
            </a:r>
          </a:p>
          <a:p>
            <a:pPr lvl="2"/>
            <a:r>
              <a:rPr lang="fi-FI" dirty="0"/>
              <a:t> </a:t>
            </a:r>
            <a:r>
              <a:rPr lang="fi-FI" dirty="0" smtClean="0"/>
              <a:t>Henkisen </a:t>
            </a:r>
            <a:r>
              <a:rPr lang="fi-FI" dirty="0"/>
              <a:t>toimintakyvyn ylläpito ja </a:t>
            </a:r>
            <a:r>
              <a:rPr lang="fi-FI" dirty="0" smtClean="0"/>
              <a:t>sopeutuminen </a:t>
            </a:r>
            <a:r>
              <a:rPr lang="fi-FI" dirty="0"/>
              <a:t>säännölliseen </a:t>
            </a:r>
            <a:r>
              <a:rPr lang="fi-FI" dirty="0" smtClean="0"/>
              <a:t>dialyysihoitoon</a:t>
            </a:r>
          </a:p>
          <a:p>
            <a:pPr lvl="2"/>
            <a:r>
              <a:rPr lang="fi-FI" dirty="0" smtClean="0"/>
              <a:t>Hoitoväsymyksen </a:t>
            </a:r>
            <a:r>
              <a:rPr lang="fi-FI" dirty="0"/>
              <a:t>ehkäisy</a:t>
            </a:r>
          </a:p>
          <a:p>
            <a:pPr lvl="2"/>
            <a:r>
              <a:rPr lang="fi-FI" dirty="0"/>
              <a:t>Osallisuuden turvaaminen</a:t>
            </a:r>
          </a:p>
          <a:p>
            <a:pPr lvl="2"/>
            <a:r>
              <a:rPr lang="fi-FI" dirty="0"/>
              <a:t> </a:t>
            </a:r>
            <a:r>
              <a:rPr lang="fi-FI" dirty="0" smtClean="0"/>
              <a:t>Omatoimisuuden </a:t>
            </a:r>
            <a:r>
              <a:rPr lang="fi-FI" dirty="0"/>
              <a:t>tukeminen</a:t>
            </a:r>
          </a:p>
          <a:p>
            <a:pPr lvl="2"/>
            <a:r>
              <a:rPr lang="fi-FI" dirty="0" smtClean="0"/>
              <a:t>Elinsiirtokelpoisuus</a:t>
            </a:r>
            <a:endParaRPr lang="fi-FI" dirty="0"/>
          </a:p>
          <a:p>
            <a:pPr lvl="2"/>
            <a:r>
              <a:rPr lang="fi-FI" dirty="0"/>
              <a:t> </a:t>
            </a:r>
            <a:r>
              <a:rPr lang="fi-FI" dirty="0" smtClean="0"/>
              <a:t>Fyysisen </a:t>
            </a:r>
            <a:r>
              <a:rPr lang="fi-FI" dirty="0"/>
              <a:t>toimintakyvyn ylläpitäminen</a:t>
            </a:r>
          </a:p>
          <a:p>
            <a:pPr lvl="2"/>
            <a:r>
              <a:rPr lang="fi-FI" dirty="0"/>
              <a:t> </a:t>
            </a:r>
            <a:r>
              <a:rPr lang="fi-FI" dirty="0" smtClean="0"/>
              <a:t>Työkyvyn </a:t>
            </a:r>
            <a:r>
              <a:rPr lang="fi-FI" dirty="0"/>
              <a:t>ja toimeentulon turvaaminen</a:t>
            </a:r>
          </a:p>
          <a:p>
            <a:pPr lvl="2" algn="ctr"/>
            <a:endParaRPr lang="fi-FI" dirty="0"/>
          </a:p>
        </p:txBody>
      </p:sp>
      <p:sp>
        <p:nvSpPr>
          <p:cNvPr id="3" name="Ellipsi 2"/>
          <p:cNvSpPr/>
          <p:nvPr/>
        </p:nvSpPr>
        <p:spPr>
          <a:xfrm>
            <a:off x="35860" y="5199096"/>
            <a:ext cx="3240360" cy="144016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Dialyysi</a:t>
            </a:r>
            <a:endParaRPr lang="fi-FI" dirty="0"/>
          </a:p>
        </p:txBody>
      </p:sp>
      <p:sp>
        <p:nvSpPr>
          <p:cNvPr id="4" name="Ellipsi 3"/>
          <p:cNvSpPr/>
          <p:nvPr/>
        </p:nvSpPr>
        <p:spPr>
          <a:xfrm>
            <a:off x="4067944" y="4005064"/>
            <a:ext cx="5076056" cy="26341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fi-FI" dirty="0" smtClean="0"/>
          </a:p>
          <a:p>
            <a:endParaRPr lang="fi-FI" dirty="0"/>
          </a:p>
          <a:p>
            <a:r>
              <a:rPr lang="fi-FI" dirty="0" smtClean="0"/>
              <a:t>	Kuntoutussuunnitelma</a:t>
            </a:r>
            <a:endParaRPr lang="fi-FI" dirty="0"/>
          </a:p>
          <a:p>
            <a:r>
              <a:rPr lang="fi-FI" dirty="0" smtClean="0"/>
              <a:t>	Sopeutumisvalmennus </a:t>
            </a:r>
            <a:endParaRPr lang="fi-FI" dirty="0"/>
          </a:p>
          <a:p>
            <a:r>
              <a:rPr lang="fi-FI" dirty="0"/>
              <a:t> </a:t>
            </a:r>
            <a:r>
              <a:rPr lang="fi-FI" dirty="0" smtClean="0"/>
              <a:t>Ammatillinen keskustelutuki </a:t>
            </a:r>
          </a:p>
          <a:p>
            <a:r>
              <a:rPr lang="fi-FI" dirty="0" smtClean="0"/>
              <a:t>Liiton </a:t>
            </a:r>
            <a:r>
              <a:rPr lang="fi-FI" dirty="0"/>
              <a:t>neuvonta ja vertaistuki </a:t>
            </a:r>
          </a:p>
          <a:p>
            <a:r>
              <a:rPr lang="fi-FI" dirty="0"/>
              <a:t> </a:t>
            </a:r>
            <a:r>
              <a:rPr lang="fi-FI" dirty="0" smtClean="0"/>
              <a:t>Omahoitovalmennus </a:t>
            </a:r>
            <a:endParaRPr lang="fi-FI" dirty="0"/>
          </a:p>
          <a:p>
            <a:r>
              <a:rPr lang="fi-FI" dirty="0"/>
              <a:t>Ravitsemusohjaus</a:t>
            </a:r>
          </a:p>
          <a:p>
            <a:r>
              <a:rPr lang="fi-FI" dirty="0"/>
              <a:t>Liikunnanohjaus</a:t>
            </a:r>
          </a:p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7232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vaselitepilvi 1"/>
          <p:cNvSpPr/>
          <p:nvPr/>
        </p:nvSpPr>
        <p:spPr>
          <a:xfrm>
            <a:off x="2123728" y="260648"/>
            <a:ext cx="6120680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Ellipsi 2"/>
          <p:cNvSpPr/>
          <p:nvPr/>
        </p:nvSpPr>
        <p:spPr>
          <a:xfrm>
            <a:off x="5256076" y="3620054"/>
            <a:ext cx="3204356" cy="201622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Fysioterapia (leikkauksen jälkeen)</a:t>
            </a:r>
          </a:p>
          <a:p>
            <a:pPr algn="ctr"/>
            <a:endParaRPr lang="fi-FI" dirty="0"/>
          </a:p>
        </p:txBody>
      </p:sp>
      <p:sp>
        <p:nvSpPr>
          <p:cNvPr id="4" name="Ellipsi 3"/>
          <p:cNvSpPr/>
          <p:nvPr/>
        </p:nvSpPr>
        <p:spPr>
          <a:xfrm>
            <a:off x="503548" y="4803876"/>
            <a:ext cx="3240360" cy="16648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Munuaisensiirto</a:t>
            </a:r>
          </a:p>
          <a:p>
            <a:pPr algn="ctr"/>
            <a:r>
              <a:rPr lang="fi-FI" dirty="0" smtClean="0"/>
              <a:t>Leikkaava sairaala</a:t>
            </a:r>
            <a:endParaRPr lang="fi-FI" dirty="0"/>
          </a:p>
        </p:txBody>
      </p:sp>
      <p:sp>
        <p:nvSpPr>
          <p:cNvPr id="6" name="Tekstiruutu 5"/>
          <p:cNvSpPr txBox="1"/>
          <p:nvPr/>
        </p:nvSpPr>
        <p:spPr>
          <a:xfrm flipH="1">
            <a:off x="3059832" y="1340768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Leikkauksesta </a:t>
            </a:r>
            <a:r>
              <a:rPr lang="fi-FI" dirty="0" smtClean="0"/>
              <a:t>toipuminen</a:t>
            </a:r>
          </a:p>
          <a:p>
            <a:r>
              <a:rPr lang="fi-FI" dirty="0" smtClean="0"/>
              <a:t>Kotiutuminen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5671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uvaselitepilvi 1"/>
          <p:cNvSpPr/>
          <p:nvPr/>
        </p:nvSpPr>
        <p:spPr>
          <a:xfrm>
            <a:off x="179512" y="14779"/>
            <a:ext cx="7884368" cy="352839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i-FI" dirty="0" smtClean="0"/>
          </a:p>
          <a:p>
            <a:r>
              <a:rPr lang="fi-FI" dirty="0" smtClean="0"/>
              <a:t>Omasta </a:t>
            </a:r>
            <a:r>
              <a:rPr lang="fi-FI" dirty="0"/>
              <a:t>terveydestä huolehtiminen </a:t>
            </a:r>
          </a:p>
          <a:p>
            <a:r>
              <a:rPr lang="fi-FI" dirty="0"/>
              <a:t> </a:t>
            </a:r>
            <a:r>
              <a:rPr lang="fi-FI" dirty="0" smtClean="0"/>
              <a:t>Yleiskunnon </a:t>
            </a:r>
            <a:r>
              <a:rPr lang="fi-FI" dirty="0"/>
              <a:t>kohentaminen ja fyysisen toimintakyvyn parantaminen</a:t>
            </a:r>
          </a:p>
          <a:p>
            <a:r>
              <a:rPr lang="fi-FI" dirty="0"/>
              <a:t> </a:t>
            </a:r>
            <a:r>
              <a:rPr lang="fi-FI" dirty="0" smtClean="0"/>
              <a:t>Elinsiirron </a:t>
            </a:r>
            <a:r>
              <a:rPr lang="fi-FI" dirty="0"/>
              <a:t>jälkeiseen elämään sopeutuminen</a:t>
            </a:r>
          </a:p>
          <a:p>
            <a:r>
              <a:rPr lang="fi-FI" dirty="0"/>
              <a:t>Henkisen toimintakyvyn ja </a:t>
            </a:r>
          </a:p>
          <a:p>
            <a:r>
              <a:rPr lang="fi-FI" dirty="0"/>
              <a:t>osallisuuden turvaaminen</a:t>
            </a:r>
          </a:p>
          <a:p>
            <a:r>
              <a:rPr lang="fi-FI" dirty="0"/>
              <a:t> </a:t>
            </a:r>
            <a:r>
              <a:rPr lang="fi-FI" dirty="0" smtClean="0"/>
              <a:t>Työhön </a:t>
            </a:r>
            <a:r>
              <a:rPr lang="fi-FI" dirty="0"/>
              <a:t>paluu ja työkyvyn turvaaminen</a:t>
            </a:r>
          </a:p>
        </p:txBody>
      </p:sp>
      <p:sp>
        <p:nvSpPr>
          <p:cNvPr id="3" name="Ellipsi 2"/>
          <p:cNvSpPr/>
          <p:nvPr/>
        </p:nvSpPr>
        <p:spPr>
          <a:xfrm>
            <a:off x="3635896" y="3501008"/>
            <a:ext cx="5328592" cy="309634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fi-FI" dirty="0" smtClean="0"/>
              <a:t>Omahoitovalmennus Ravitsemusohjaus</a:t>
            </a:r>
            <a:endParaRPr lang="fi-FI" dirty="0"/>
          </a:p>
          <a:p>
            <a:pPr lvl="1"/>
            <a:r>
              <a:rPr lang="fi-FI" dirty="0"/>
              <a:t>Liikunnanohjaus</a:t>
            </a:r>
          </a:p>
          <a:p>
            <a:pPr lvl="1"/>
            <a:r>
              <a:rPr lang="fi-FI" b="1" dirty="0"/>
              <a:t> </a:t>
            </a:r>
            <a:r>
              <a:rPr lang="fi-FI" dirty="0" smtClean="0"/>
              <a:t>Kuntoutussuunnitelma</a:t>
            </a:r>
            <a:endParaRPr lang="fi-FI" dirty="0"/>
          </a:p>
          <a:p>
            <a:pPr lvl="1"/>
            <a:r>
              <a:rPr lang="fi-FI" dirty="0"/>
              <a:t>Sopeutumisvalmennus Ammatillinen keskusteluapu</a:t>
            </a:r>
          </a:p>
          <a:p>
            <a:pPr lvl="1"/>
            <a:r>
              <a:rPr lang="fi-FI" dirty="0"/>
              <a:t>Liiton neuvonta ja vertaistuki</a:t>
            </a:r>
          </a:p>
          <a:p>
            <a:pPr lvl="1"/>
            <a:r>
              <a:rPr lang="fi-FI" dirty="0"/>
              <a:t> </a:t>
            </a:r>
            <a:r>
              <a:rPr lang="fi-FI" dirty="0" smtClean="0"/>
              <a:t>Ammatillinen </a:t>
            </a:r>
            <a:r>
              <a:rPr lang="fi-FI" dirty="0"/>
              <a:t>kuntoutus</a:t>
            </a:r>
          </a:p>
        </p:txBody>
      </p:sp>
      <p:sp>
        <p:nvSpPr>
          <p:cNvPr id="4" name="Ellipsi 3"/>
          <p:cNvSpPr/>
          <p:nvPr/>
        </p:nvSpPr>
        <p:spPr>
          <a:xfrm>
            <a:off x="611560" y="4581128"/>
            <a:ext cx="3024336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Munuaispoliklinikka</a:t>
            </a:r>
          </a:p>
          <a:p>
            <a:r>
              <a:rPr lang="fi-FI" dirty="0"/>
              <a:t> </a:t>
            </a:r>
          </a:p>
          <a:p>
            <a:r>
              <a:rPr lang="fi-FI" dirty="0"/>
              <a:t>Munuaisensiirron jälkitila</a:t>
            </a:r>
          </a:p>
        </p:txBody>
      </p:sp>
    </p:spTree>
    <p:extLst>
      <p:ext uri="{BB962C8B-B14F-4D97-AF65-F5344CB8AC3E}">
        <p14:creationId xmlns:p14="http://schemas.microsoft.com/office/powerpoint/2010/main" val="23717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Historiaa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i-FI" dirty="0" smtClean="0"/>
              <a:t>1946 </a:t>
            </a:r>
            <a:r>
              <a:rPr lang="fi-FI" dirty="0" err="1" smtClean="0"/>
              <a:t>invaliidihuoltolaki</a:t>
            </a:r>
            <a:r>
              <a:rPr lang="fi-FI" dirty="0" smtClean="0"/>
              <a:t> </a:t>
            </a:r>
          </a:p>
          <a:p>
            <a:pPr lvl="1"/>
            <a:r>
              <a:rPr lang="fi-FI" dirty="0" smtClean="0"/>
              <a:t>Työ- ja toimintakyvyn sekä ansiomahdollisuuksien parantaminen</a:t>
            </a:r>
          </a:p>
          <a:p>
            <a:r>
              <a:rPr lang="fi-FI" dirty="0"/>
              <a:t>1956 Kansaneläkelaki</a:t>
            </a:r>
          </a:p>
          <a:p>
            <a:pPr lvl="1"/>
            <a:r>
              <a:rPr lang="fi-FI" dirty="0"/>
              <a:t>Lääkintähuoltoa, koulutusta ja työhuoltoa pysyvän työkyvyttömyyden estämiseksi</a:t>
            </a:r>
          </a:p>
          <a:p>
            <a:r>
              <a:rPr lang="fi-FI" dirty="0" smtClean="0"/>
              <a:t>1963 Sokeiden kuntouttamiskomitea piti tärkeänä sopeutumisvalmennuksen vakiinnuttamista </a:t>
            </a:r>
          </a:p>
          <a:p>
            <a:r>
              <a:rPr lang="fi-FI" dirty="0" smtClean="0"/>
              <a:t>1966 Kansaneläkelaitos laajentaa kuntoutustoimintaa</a:t>
            </a:r>
          </a:p>
          <a:p>
            <a:pPr lvl="1"/>
            <a:r>
              <a:rPr lang="fi-FI" dirty="0" err="1" smtClean="0"/>
              <a:t>Sopeutumisohjaus,työhönvalmennus</a:t>
            </a:r>
            <a:r>
              <a:rPr lang="fi-FI" dirty="0" smtClean="0"/>
              <a:t>, ammattikasvatus ja elinkeinoapu, </a:t>
            </a:r>
            <a:r>
              <a:rPr lang="fi-FI" dirty="0" err="1" smtClean="0"/>
              <a:t>työhönsijoittaminen</a:t>
            </a:r>
            <a:endParaRPr lang="fi-FI" dirty="0" smtClean="0"/>
          </a:p>
          <a:p>
            <a:r>
              <a:rPr lang="fi-FI" dirty="0" smtClean="0"/>
              <a:t>1971 sopeutumisvalmennus lisättiin </a:t>
            </a:r>
            <a:r>
              <a:rPr lang="fi-FI" dirty="0" err="1" smtClean="0"/>
              <a:t>invaliidihuoltolakiin</a:t>
            </a:r>
            <a:endParaRPr lang="fi-FI" dirty="0" smtClean="0"/>
          </a:p>
          <a:p>
            <a:r>
              <a:rPr lang="fi-FI" dirty="0" smtClean="0"/>
              <a:t>Munuaistautiliiton sopeutumisvalmennuskurssitoiminta alkoi 1978</a:t>
            </a:r>
          </a:p>
        </p:txBody>
      </p:sp>
    </p:spTree>
    <p:extLst>
      <p:ext uri="{BB962C8B-B14F-4D97-AF65-F5344CB8AC3E}">
        <p14:creationId xmlns:p14="http://schemas.microsoft.com/office/powerpoint/2010/main" val="6472309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33103" r="11034" b="4369"/>
          <a:stretch/>
        </p:blipFill>
        <p:spPr>
          <a:xfrm>
            <a:off x="2900854" y="2270233"/>
            <a:ext cx="3452649" cy="4288221"/>
          </a:xfrm>
          <a:prstGeom prst="rect">
            <a:avLst/>
          </a:prstGeom>
        </p:spPr>
      </p:pic>
      <p:sp>
        <p:nvSpPr>
          <p:cNvPr id="3" name="Tekstiruutu 2"/>
          <p:cNvSpPr txBox="1"/>
          <p:nvPr/>
        </p:nvSpPr>
        <p:spPr>
          <a:xfrm>
            <a:off x="1043608" y="764704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/>
              <a:t>Suunnitelmallisella kuntoutuksella saadaan  aikaan  hyvinvointia, iloa ja tasapainoa elämään sairaudesta huolimatta!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116360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sz="3600" dirty="0" smtClean="0"/>
              <a:t>Kuntoutusmuotoja löytyy kyllä….</a:t>
            </a:r>
            <a:endParaRPr lang="fi-FI" sz="36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i-FI" sz="1600" dirty="0" smtClean="0"/>
              <a:t>KELA</a:t>
            </a:r>
          </a:p>
          <a:p>
            <a:r>
              <a:rPr lang="fi-FI" sz="1600" dirty="0" smtClean="0"/>
              <a:t>Lääkinnällinen kuntoutus</a:t>
            </a:r>
          </a:p>
          <a:p>
            <a:r>
              <a:rPr lang="fi-FI" sz="1600" dirty="0" smtClean="0"/>
              <a:t>Kuntouttava työtoiminta pitkäaikaistyöttömille</a:t>
            </a:r>
          </a:p>
          <a:p>
            <a:r>
              <a:rPr lang="fi-FI" sz="1600" dirty="0" smtClean="0"/>
              <a:t>Ammatillinen kuntoutus</a:t>
            </a:r>
          </a:p>
          <a:p>
            <a:r>
              <a:rPr lang="fi-FI" sz="1600" dirty="0" smtClean="0"/>
              <a:t>Kuntoutuspsykoterapia</a:t>
            </a:r>
          </a:p>
          <a:p>
            <a:r>
              <a:rPr lang="fi-FI" sz="1600" dirty="0" smtClean="0"/>
              <a:t>Sosiaalinen kuntoutus</a:t>
            </a:r>
          </a:p>
          <a:p>
            <a:r>
              <a:rPr lang="fi-FI" sz="1600" dirty="0" smtClean="0"/>
              <a:t>Sotilasvammalain mukainen kuntoutus</a:t>
            </a:r>
          </a:p>
          <a:p>
            <a:r>
              <a:rPr lang="fi-FI" sz="1600" dirty="0" smtClean="0"/>
              <a:t>Vammaispalvelut</a:t>
            </a:r>
          </a:p>
          <a:p>
            <a:r>
              <a:rPr lang="fi-FI" sz="1600" dirty="0" smtClean="0"/>
              <a:t>Vaikea vammaisten lääkinnällinen kuntoutus</a:t>
            </a:r>
          </a:p>
          <a:p>
            <a:r>
              <a:rPr lang="fi-FI" sz="1600" dirty="0"/>
              <a:t>Peruskoulun erityisopetukseen, ammatilliseen erityisopetukseen ja työhallinnon ammatilliseen kuntoutukseen liittyviä kuntoutusmuotoja tarjotaan kuntien voimavaroista riippuen</a:t>
            </a:r>
            <a:r>
              <a:rPr lang="fi-FI" sz="1600" dirty="0" smtClean="0"/>
              <a:t>.</a:t>
            </a:r>
          </a:p>
          <a:p>
            <a:r>
              <a:rPr lang="fi-FI" sz="1600" dirty="0"/>
              <a:t>P</a:t>
            </a:r>
            <a:r>
              <a:rPr lang="fi-FI" sz="1600" dirty="0" smtClean="0"/>
              <a:t>äihdekuntoutus </a:t>
            </a:r>
          </a:p>
          <a:p>
            <a:r>
              <a:rPr lang="fi-FI" sz="1600" dirty="0"/>
              <a:t>Harkinnanvaraista kuntoutusta järjestetään etupäässä niille henkilöille, joilla ei lain perusteella ole oikeutta Kelan järjestämään kuntoutukseen</a:t>
            </a:r>
            <a:r>
              <a:rPr lang="fi-FI" sz="1600" dirty="0" smtClean="0"/>
              <a:t>.</a:t>
            </a:r>
          </a:p>
          <a:p>
            <a:pPr lvl="1"/>
            <a:r>
              <a:rPr lang="fi-FI" sz="1600" dirty="0" smtClean="0"/>
              <a:t>Sopeutumisvalmennuskurssit </a:t>
            </a:r>
          </a:p>
          <a:p>
            <a:pPr marL="0" indent="0">
              <a:buNone/>
            </a:pPr>
            <a:r>
              <a:rPr lang="fi-FI" sz="1600" dirty="0" smtClean="0"/>
              <a:t>RAY </a:t>
            </a:r>
          </a:p>
          <a:p>
            <a:r>
              <a:rPr lang="fi-FI" sz="1600" dirty="0" smtClean="0"/>
              <a:t>Potilaan tarpeesta lähtevä kuntoutus</a:t>
            </a:r>
            <a:endParaRPr lang="fi-FI" sz="1600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Munuaissairaus ja kuntoutuminen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 dirty="0" smtClean="0"/>
          </a:p>
          <a:p>
            <a:r>
              <a:rPr lang="fi-FI" dirty="0" smtClean="0"/>
              <a:t>Haastavaa sairauden monivaiheisuuden vuoksi</a:t>
            </a:r>
          </a:p>
          <a:p>
            <a:r>
              <a:rPr lang="fi-FI" dirty="0" smtClean="0"/>
              <a:t>Potilaat kokevat kuntoutuksen tärkeäksi ja kaikille sairastuneille kuuluvaksi</a:t>
            </a:r>
          </a:p>
          <a:p>
            <a:r>
              <a:rPr lang="fi-FI" dirty="0" smtClean="0"/>
              <a:t>Kuntoutusta toivottaan erityisesti liikuntakyvyn ja lihaskunnon parantamiseksi</a:t>
            </a:r>
          </a:p>
          <a:p>
            <a:r>
              <a:rPr lang="fi-FI" dirty="0"/>
              <a:t>Kuntoutusta toivotaan omalta paikkakunnalta</a:t>
            </a:r>
          </a:p>
          <a:p>
            <a:pPr marL="0" indent="0">
              <a:buNone/>
            </a:pPr>
            <a:endParaRPr lang="fi-FI" dirty="0" smtClean="0"/>
          </a:p>
          <a:p>
            <a:pPr lvl="1"/>
            <a:endParaRPr lang="fi-FI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30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fi-FI" sz="3600" dirty="0" smtClean="0"/>
              <a:t/>
            </a:r>
            <a:br>
              <a:rPr lang="fi-FI" sz="3600" dirty="0" smtClean="0"/>
            </a:br>
            <a:r>
              <a:rPr lang="fi-FI" sz="3600" dirty="0"/>
              <a:t/>
            </a:r>
            <a:br>
              <a:rPr lang="fi-FI" sz="3600" dirty="0"/>
            </a:br>
            <a:r>
              <a:rPr lang="fi-FI" sz="3600" dirty="0" smtClean="0"/>
              <a:t>Kuntoutus </a:t>
            </a:r>
            <a:r>
              <a:rPr lang="fi-FI" sz="3600" dirty="0"/>
              <a:t>on tukea, sitoutumista ja </a:t>
            </a:r>
            <a:r>
              <a:rPr lang="fi-FI" sz="3600" dirty="0" smtClean="0"/>
              <a:t/>
            </a:r>
            <a:br>
              <a:rPr lang="fi-FI" sz="3600" dirty="0" smtClean="0"/>
            </a:br>
            <a:r>
              <a:rPr lang="fi-FI" sz="3600" dirty="0" smtClean="0"/>
              <a:t>yhteistyötä </a:t>
            </a:r>
            <a:endParaRPr lang="fi-FI" sz="36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fi-FI" sz="2800" dirty="0" smtClean="0"/>
          </a:p>
          <a:p>
            <a:pPr marL="0" indent="0">
              <a:buNone/>
            </a:pPr>
            <a:endParaRPr lang="fi-FI" sz="2800" dirty="0" smtClean="0"/>
          </a:p>
          <a:p>
            <a:r>
              <a:rPr lang="fi-FI" sz="2000" dirty="0" smtClean="0"/>
              <a:t>Lääkinnällisellä kuntoutuksella parannetaan </a:t>
            </a:r>
            <a:r>
              <a:rPr lang="fi-FI" sz="2000" dirty="0"/>
              <a:t>kuntoutujan fyysistä, psyykkistä ja sosiaalista toimintakykyä.</a:t>
            </a:r>
          </a:p>
          <a:p>
            <a:r>
              <a:rPr lang="fi-FI" sz="2000" dirty="0"/>
              <a:t>T</a:t>
            </a:r>
            <a:r>
              <a:rPr lang="fi-FI" sz="2000" dirty="0" smtClean="0"/>
              <a:t>uetaan </a:t>
            </a:r>
            <a:r>
              <a:rPr lang="fi-FI" sz="2000" dirty="0"/>
              <a:t>ihmisten itsenäistä selviytymistä ja hyvinvointia sekä arkielämässä että elämänkaaren eri siirtymävaiheissa. </a:t>
            </a:r>
          </a:p>
          <a:p>
            <a:r>
              <a:rPr lang="fi-FI" sz="2000" dirty="0"/>
              <a:t>T</a:t>
            </a:r>
            <a:r>
              <a:rPr lang="fi-FI" sz="2000" dirty="0" smtClean="0"/>
              <a:t>avoitteena </a:t>
            </a:r>
            <a:r>
              <a:rPr lang="fi-FI" sz="2000" dirty="0"/>
              <a:t>on myös edistää kuntoutujan osallistumismahdollisuuksia ja työllistymistä</a:t>
            </a:r>
            <a:r>
              <a:rPr lang="fi-FI" sz="2000" dirty="0" smtClean="0"/>
              <a:t>.</a:t>
            </a:r>
          </a:p>
          <a:p>
            <a:r>
              <a:rPr lang="fi-FI" sz="2000" dirty="0"/>
              <a:t>Kuntoutukseen sisältyy</a:t>
            </a:r>
          </a:p>
          <a:p>
            <a:pPr lvl="1"/>
            <a:r>
              <a:rPr lang="fi-FI" sz="2000" dirty="0"/>
              <a:t>kuntoutusneuvontaa</a:t>
            </a:r>
          </a:p>
          <a:p>
            <a:pPr lvl="1"/>
            <a:r>
              <a:rPr lang="fi-FI" sz="2000" dirty="0"/>
              <a:t>kuntoutustarvetta selvittäviä tutkimuksia</a:t>
            </a:r>
          </a:p>
          <a:p>
            <a:pPr lvl="1"/>
            <a:r>
              <a:rPr lang="fi-FI" sz="2000" dirty="0"/>
              <a:t>työ- ja toimintakykyä parantavaa hoitoa</a:t>
            </a:r>
          </a:p>
          <a:p>
            <a:pPr lvl="1"/>
            <a:r>
              <a:rPr lang="fi-FI" sz="2000" dirty="0"/>
              <a:t>kuntoutusjaksoja</a:t>
            </a:r>
          </a:p>
          <a:p>
            <a:pPr lvl="1"/>
            <a:r>
              <a:rPr lang="fi-FI" sz="2000" dirty="0"/>
              <a:t>apuvälinepalveluita</a:t>
            </a:r>
          </a:p>
          <a:p>
            <a:pPr lvl="1"/>
            <a:r>
              <a:rPr lang="fi-FI" sz="2000" dirty="0"/>
              <a:t>sopeutumisvalmennusta </a:t>
            </a:r>
          </a:p>
          <a:p>
            <a:pPr lvl="1"/>
            <a:r>
              <a:rPr lang="fi-FI" sz="2000" dirty="0"/>
              <a:t>Kuntoutusohjausta</a:t>
            </a:r>
          </a:p>
          <a:p>
            <a:endParaRPr lang="fi-FI" sz="2000" dirty="0"/>
          </a:p>
          <a:p>
            <a:endParaRPr lang="fi-FI" sz="2000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Kuntoutuslaki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i-FI" sz="2000" dirty="0"/>
              <a:t>Kuntien velvollisuutena on järjestää asukkaidensa lääkinnällisen kuntoutuksen palvelut osana kansanterveyslaissa ja erikoissairaanhoitolaissa tarkoitettua sairaanhoitoa. </a:t>
            </a:r>
            <a:endParaRPr lang="fi-FI" sz="2000" dirty="0" smtClean="0"/>
          </a:p>
          <a:p>
            <a:r>
              <a:rPr lang="fi-FI" sz="2000" dirty="0"/>
              <a:t>Terveyskeskukset ja sairaalat järjestävät </a:t>
            </a:r>
            <a:r>
              <a:rPr lang="fi-FI" sz="2000" dirty="0" smtClean="0"/>
              <a:t>lääkinnällistä kuntoutusta </a:t>
            </a:r>
            <a:r>
              <a:rPr lang="fi-FI" sz="2000" dirty="0"/>
              <a:t>osana sairaanhoitoa</a:t>
            </a:r>
            <a:r>
              <a:rPr lang="fi-FI" sz="2000" dirty="0" smtClean="0"/>
              <a:t>.</a:t>
            </a:r>
          </a:p>
          <a:p>
            <a:r>
              <a:rPr lang="fi-FI" sz="2000" dirty="0"/>
              <a:t>Lääkärin lähete suositeltava, aina sitä ei tarvita. Fysioterapeutti voi tehdä kuntoutusarvion.</a:t>
            </a:r>
          </a:p>
          <a:p>
            <a:pPr marL="457200" lvl="1" indent="0">
              <a:buNone/>
            </a:pPr>
            <a:endParaRPr lang="fi-FI" sz="2000" dirty="0" smtClean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0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Onko sopeutumisvalmennus kuntoutusta?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Sopeutumisvalmennus on kuntoutusta, jolla pyritään tukemaan valmiuksia </a:t>
            </a:r>
            <a:r>
              <a:rPr lang="fi-FI" dirty="0"/>
              <a:t>mahdollisimman täysipainoiseen elämään sairaudesta </a:t>
            </a:r>
            <a:r>
              <a:rPr lang="fi-FI" dirty="0" smtClean="0"/>
              <a:t>huolimatta. </a:t>
            </a:r>
            <a:r>
              <a:rPr lang="fi-FI" sz="2000" i="1" dirty="0" smtClean="0"/>
              <a:t>( Kela )</a:t>
            </a:r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67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600" dirty="0" smtClean="0"/>
              <a:t/>
            </a:r>
            <a:br>
              <a:rPr lang="fi-FI" sz="3600" dirty="0" smtClean="0"/>
            </a:br>
            <a:r>
              <a:rPr lang="fi-FI" sz="3200" dirty="0" smtClean="0"/>
              <a:t>Munuais- ja maksaliiton sopeutumisvalmennus</a:t>
            </a:r>
            <a:endParaRPr lang="fi-FI" sz="32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i-FI" dirty="0"/>
              <a:t>Kelan rahoittamat kurssit ovat sidottu sairastuneen hoitomuotoon </a:t>
            </a:r>
            <a:endParaRPr lang="fi-FI" dirty="0" smtClean="0"/>
          </a:p>
          <a:p>
            <a:pPr lvl="1"/>
            <a:r>
              <a:rPr lang="fi-FI" dirty="0" smtClean="0"/>
              <a:t>dialyysihoidossa ja </a:t>
            </a:r>
            <a:r>
              <a:rPr lang="fi-FI" dirty="0" err="1" smtClean="0"/>
              <a:t>prevaiheessa</a:t>
            </a:r>
            <a:r>
              <a:rPr lang="fi-FI" dirty="0" smtClean="0"/>
              <a:t> olevat</a:t>
            </a:r>
          </a:p>
          <a:p>
            <a:pPr lvl="1"/>
            <a:r>
              <a:rPr lang="fi-FI" dirty="0" smtClean="0"/>
              <a:t>munuaisensiirron saaneet, </a:t>
            </a:r>
            <a:r>
              <a:rPr lang="fi-FI" dirty="0"/>
              <a:t>joiden siirrosta on kulunut enintään 5 vuotta. </a:t>
            </a:r>
            <a:endParaRPr lang="fi-FI" dirty="0" smtClean="0"/>
          </a:p>
          <a:p>
            <a:pPr lvl="1"/>
            <a:r>
              <a:rPr lang="fi-FI" b="1" dirty="0" smtClean="0"/>
              <a:t>Kelan </a:t>
            </a:r>
            <a:r>
              <a:rPr lang="fi-FI" b="1" dirty="0"/>
              <a:t>sopeutumisvalmennus on tarkoitettu sairastuneille, joilla sairaudesta aiheutuu </a:t>
            </a:r>
            <a:r>
              <a:rPr lang="fi-FI" b="1" dirty="0" err="1"/>
              <a:t>moniammatillisesti</a:t>
            </a:r>
            <a:r>
              <a:rPr lang="fi-FI" b="1" dirty="0"/>
              <a:t> toteutettavan kurssimuotoisen kuntoutuksen tarve.  </a:t>
            </a:r>
            <a:endParaRPr lang="fi-FI" b="1" dirty="0" smtClean="0"/>
          </a:p>
          <a:p>
            <a:pPr lvl="1"/>
            <a:r>
              <a:rPr lang="fi-FI" dirty="0" smtClean="0"/>
              <a:t>Kelan </a:t>
            </a:r>
            <a:r>
              <a:rPr lang="fi-FI" dirty="0"/>
              <a:t>rahoituksella toteutettavien kurssien tavoitteena on kuntoutujan työ-/opiskelu- ja toimintakyvyn turvaaminen tai parantaminen.  </a:t>
            </a:r>
            <a:endParaRPr lang="fi-FI" dirty="0" smtClean="0"/>
          </a:p>
          <a:p>
            <a:pPr lvl="1"/>
            <a:r>
              <a:rPr lang="fi-FI" dirty="0" smtClean="0"/>
              <a:t>Kelan </a:t>
            </a:r>
            <a:r>
              <a:rPr lang="fi-FI" dirty="0"/>
              <a:t>kurssit toteutetaan voimassa olevan standardin mukaisesti. Standardi määrittelee kurssien kohderyhmän, sisällön ja toteutustavan.  </a:t>
            </a:r>
          </a:p>
          <a:p>
            <a:endParaRPr lang="fi-FI" dirty="0"/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4" y="-23496"/>
            <a:ext cx="4428000" cy="86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9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sz="3200" dirty="0" smtClean="0"/>
              <a:t/>
            </a:r>
            <a:br>
              <a:rPr lang="fi-FI" sz="3200" dirty="0" smtClean="0"/>
            </a:br>
            <a:r>
              <a:rPr lang="fi-FI" sz="3200" dirty="0"/>
              <a:t/>
            </a:r>
            <a:br>
              <a:rPr lang="fi-FI" sz="3200" dirty="0"/>
            </a:br>
            <a:r>
              <a:rPr lang="fi-FI" sz="3200" dirty="0" smtClean="0"/>
              <a:t>Munuais- </a:t>
            </a:r>
            <a:r>
              <a:rPr lang="fi-FI" sz="3200" dirty="0"/>
              <a:t>ja maksaliiton sopeutumisvalmennus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i-FI" sz="1800" dirty="0"/>
              <a:t>Ray:n rahoituksella järjestettävät teemoitetut sopeutumisvalmennuskurssit munuaissairautta sairastaville voivat olla sekä valtakunnallisia että alueellisia.  </a:t>
            </a:r>
            <a:endParaRPr lang="fi-FI" sz="1800" dirty="0" smtClean="0"/>
          </a:p>
          <a:p>
            <a:r>
              <a:rPr lang="fi-FI" sz="1800" dirty="0" smtClean="0"/>
              <a:t>Kurssit </a:t>
            </a:r>
            <a:r>
              <a:rPr lang="fi-FI" sz="1800" dirty="0"/>
              <a:t>on kohdennettu kaikille munuaissairautta sairastaville hoitomuodosta riippumatta.  </a:t>
            </a:r>
            <a:endParaRPr lang="fi-FI" sz="1800" dirty="0" smtClean="0"/>
          </a:p>
          <a:p>
            <a:r>
              <a:rPr lang="fi-FI" sz="1800" dirty="0" smtClean="0"/>
              <a:t>Ray:n </a:t>
            </a:r>
            <a:r>
              <a:rPr lang="fi-FI" sz="1800" dirty="0"/>
              <a:t>rahoittamilla kursseilla pureudutaan munuaissairautta sairastavan  erityiskysymyksiin kurssin teeman mukaan.  </a:t>
            </a:r>
            <a:endParaRPr lang="fi-FI" sz="1800" dirty="0" smtClean="0"/>
          </a:p>
          <a:p>
            <a:r>
              <a:rPr lang="fi-FI" sz="1800" dirty="0" smtClean="0"/>
              <a:t>Kursseille </a:t>
            </a:r>
            <a:r>
              <a:rPr lang="fi-FI" sz="1800" dirty="0"/>
              <a:t>valituilta ei vaadita </a:t>
            </a:r>
            <a:r>
              <a:rPr lang="fi-FI" sz="1800" dirty="0" err="1"/>
              <a:t>moniammatillisesti</a:t>
            </a:r>
            <a:r>
              <a:rPr lang="fi-FI" sz="1800" dirty="0"/>
              <a:t> toteutettavan kurssimuotoisen kuntoutuksen tarvetta. </a:t>
            </a:r>
            <a:endParaRPr lang="fi-FI" sz="1800" dirty="0" smtClean="0"/>
          </a:p>
          <a:p>
            <a:r>
              <a:rPr lang="fi-FI" sz="1800" dirty="0" smtClean="0"/>
              <a:t>Kurssit </a:t>
            </a:r>
            <a:r>
              <a:rPr lang="fi-FI" sz="1800" dirty="0"/>
              <a:t>on tarkoitettu niille sairastuneille, joilla on tarve kurssin teeman mukaiseen sopeutumisvalmennukseen.  </a:t>
            </a:r>
            <a:r>
              <a:rPr lang="fi-FI" sz="1800" dirty="0" smtClean="0"/>
              <a:t>(esimerkiksi </a:t>
            </a:r>
            <a:r>
              <a:rPr lang="fi-FI" sz="1800" dirty="0"/>
              <a:t>ikääntyminen, ravitsemus, henkinen hyvinvointi tai sosiaalinen hyvinvointi </a:t>
            </a:r>
            <a:r>
              <a:rPr lang="fi-FI" sz="1800" dirty="0" smtClean="0"/>
              <a:t>)</a:t>
            </a:r>
          </a:p>
          <a:p>
            <a:r>
              <a:rPr lang="fi-FI" sz="1800" dirty="0" smtClean="0"/>
              <a:t>Kursseilla on vahva </a:t>
            </a:r>
            <a:r>
              <a:rPr lang="fi-FI" sz="1800" dirty="0"/>
              <a:t>painotus vertaistuen ja kokemusasiantuntijuuden hyödyntämiseen kurssiohjelmassa.</a:t>
            </a:r>
          </a:p>
          <a:p>
            <a:r>
              <a:rPr lang="fi-FI" sz="1800" dirty="0" smtClean="0"/>
              <a:t>Kursseilla </a:t>
            </a:r>
            <a:r>
              <a:rPr lang="fi-FI" sz="1800" dirty="0"/>
              <a:t>harjoitellaan käytännössä niitä taitoja, mitä sairastunut tarvitsee arjessaan. </a:t>
            </a:r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" y="0"/>
            <a:ext cx="44291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2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475</Words>
  <Application>Microsoft Office PowerPoint</Application>
  <PresentationFormat>Näytössä katseltava diaesitys (4:3)</PresentationFormat>
  <Paragraphs>225</Paragraphs>
  <Slides>20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20</vt:i4>
      </vt:variant>
    </vt:vector>
  </HeadingPairs>
  <TitlesOfParts>
    <vt:vector size="21" baseType="lpstr">
      <vt:lpstr>Office-teema</vt:lpstr>
      <vt:lpstr>Kuntoutus osaksi munuaisten vajaatoimintaa sairastavan hoitopolkua</vt:lpstr>
      <vt:lpstr>Historiaa</vt:lpstr>
      <vt:lpstr> Kuntoutusmuotoja löytyy kyllä….</vt:lpstr>
      <vt:lpstr>  Munuaissairaus ja kuntoutuminen</vt:lpstr>
      <vt:lpstr>  Kuntoutus on tukea, sitoutumista ja  yhteistyötä </vt:lpstr>
      <vt:lpstr> Kuntoutuslaki</vt:lpstr>
      <vt:lpstr>  Onko sopeutumisvalmennus kuntoutusta?</vt:lpstr>
      <vt:lpstr> Munuais- ja maksaliiton sopeutumisvalmennus</vt:lpstr>
      <vt:lpstr>  Munuais- ja maksaliiton sopeutumisvalmennus</vt:lpstr>
      <vt:lpstr> Kuntoutussuunnitelma suunnitelmallisuutta ja tuloksellisuutta kuntoutumiseen </vt:lpstr>
      <vt:lpstr> Kuka ja milloin?</vt:lpstr>
      <vt:lpstr> Kuntoutussuunnitelma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Kuntoutus osaksi munuaisten vajaatoimintaa sairastavan hoitopolkua</dc:title>
  <dc:creator>Maarit Heinimäki</dc:creator>
  <cp:lastModifiedBy>Maarit Heinimäki</cp:lastModifiedBy>
  <cp:revision>26</cp:revision>
  <dcterms:created xsi:type="dcterms:W3CDTF">2015-10-29T12:40:47Z</dcterms:created>
  <dcterms:modified xsi:type="dcterms:W3CDTF">2015-11-05T09:41:05Z</dcterms:modified>
</cp:coreProperties>
</file>