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65" r:id="rId13"/>
    <p:sldId id="266" r:id="rId14"/>
    <p:sldId id="267" r:id="rId15"/>
    <p:sldId id="272" r:id="rId16"/>
    <p:sldId id="268" r:id="rId17"/>
    <p:sldId id="270" r:id="rId18"/>
    <p:sldId id="271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9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8C2EA-B935-5E45-86B3-EF6B4AF1ACE3}" type="datetimeFigureOut">
              <a:rPr lang="fi-FI" smtClean="0"/>
              <a:t>8.11.2015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FFDFF-E558-1347-AD50-46D6FB0E8E4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782137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D880B-E27C-9445-B139-CA51BD30AF54}" type="datetimeFigureOut">
              <a:rPr lang="fi-FI" smtClean="0"/>
              <a:t>8.11.2015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167F5-CA88-454D-B571-D944377E55E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983673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perustyylejä naps.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AC8EC-B066-2A49-9E7C-C91CFA586300}" type="datetime1">
              <a:rPr lang="fi-FI" smtClean="0"/>
              <a:t>8.11.2015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perustyylejä naps.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09BA-6A5A-2549-BFA6-93F373449B3A}" type="datetime1">
              <a:rPr lang="fi-FI" smtClean="0"/>
              <a:t>8.11.2015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BF057-9573-C447-BA44-586A2EE0B6E2}" type="datetime1">
              <a:rPr lang="fi-FI" smtClean="0"/>
              <a:t>8.11.2015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perustyylejä naps.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12460-04AA-0743-8D12-F66EC703AC81}" type="datetime1">
              <a:rPr lang="fi-FI" smtClean="0"/>
              <a:t>8.11.2015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perustyylejä naps.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i-FI" smtClean="0"/>
              <a:t>Muokkaa perustyylejä naps.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A7AC2-344E-8F41-BCA8-22BD89942803}" type="datetime1">
              <a:rPr lang="fi-FI" smtClean="0"/>
              <a:t>8.11.2015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perustyylejä naps.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11E3-EC8C-B44C-9FFF-5FFEA7821CB6}" type="datetime1">
              <a:rPr lang="fi-FI" smtClean="0"/>
              <a:t>8.11.2015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perustyylejä naps.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1FF7-BE44-0E40-8CDD-2BE7B497A7EF}" type="datetime1">
              <a:rPr lang="fi-FI" smtClean="0"/>
              <a:t>8.11.2015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perustyylejä naps.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770A-EA87-3E4C-82C5-CAE4A155DC5E}" type="datetime1">
              <a:rPr lang="fi-FI" smtClean="0"/>
              <a:t>8.11.2015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2465-2B99-C74D-9AB3-9EDBDD8D8439}" type="datetime1">
              <a:rPr lang="fi-FI" smtClean="0"/>
              <a:t>8.11.2015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48DE4-A453-494E-805B-D7992BA46184}" type="datetime1">
              <a:rPr lang="fi-FI" smtClean="0"/>
              <a:t>8.11.2015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perustyylejä naps.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perustyylejä naps.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F7292-68ED-AC4A-81D9-0E7881DCF48A}" type="datetime1">
              <a:rPr lang="fi-FI" smtClean="0"/>
              <a:t>8.11.2015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Vedä kuva paikkamerkkiin tai lisää napsauttamalla kuvaketta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perustyylejä naps.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E021D15-C64F-1742-BA1D-DF0289BA77AD}" type="datetime1">
              <a:rPr lang="fi-FI" smtClean="0"/>
              <a:t>8.11.2015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MUSA-päivät 12.-13.11.2015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Suuntana </a:t>
            </a:r>
            <a:r>
              <a:rPr lang="fi-FI" dirty="0" err="1" smtClean="0"/>
              <a:t>kotihemodialyysihoito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Riitta Muroma-Karttunen</a:t>
            </a:r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90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Potilaan autonomiaan – potilas kokee voivansa toimia oman tahtonsa mukaan</a:t>
            </a:r>
          </a:p>
          <a:p>
            <a:r>
              <a:rPr lang="fi-FI" dirty="0" smtClean="0"/>
              <a:t>Potilas pystyy hallitsemaan ja kontrolloimaan omaa elämäänsä</a:t>
            </a:r>
          </a:p>
          <a:p>
            <a:r>
              <a:rPr lang="fi-FI" dirty="0" smtClean="0"/>
              <a:t>Potilas ymmärtää, että hän on vastuussa omasta elämästään.</a:t>
            </a:r>
          </a:p>
          <a:p>
            <a:r>
              <a:rPr lang="fi-FI" dirty="0" smtClean="0"/>
              <a:t>Potilas selviää dialyysihoidosta kotona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Koulutuksella pyritään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4114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Kannattaa miettiä:</a:t>
            </a:r>
          </a:p>
          <a:p>
            <a:r>
              <a:rPr lang="fi-FI" dirty="0" smtClean="0"/>
              <a:t>Miksi tämä potilas halutaan kotiin</a:t>
            </a:r>
          </a:p>
          <a:p>
            <a:r>
              <a:rPr lang="fi-FI" dirty="0" smtClean="0"/>
              <a:t>Mitä tälle potilaalle voi tapahtua kotona</a:t>
            </a:r>
          </a:p>
          <a:p>
            <a:r>
              <a:rPr lang="fi-FI" dirty="0" smtClean="0"/>
              <a:t>Miten tämä potilas koulutetaan</a:t>
            </a:r>
          </a:p>
          <a:p>
            <a:r>
              <a:rPr lang="fi-FI" dirty="0" smtClean="0"/>
              <a:t>Mitä tältä potilaalta vaaditaan</a:t>
            </a:r>
          </a:p>
          <a:p>
            <a:endParaRPr lang="fi-FI" dirty="0"/>
          </a:p>
          <a:p>
            <a:r>
              <a:rPr lang="fi-FI" dirty="0" smtClean="0"/>
              <a:t>Jotta saataisi potilaan hoidon riskit hallintaan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Ennen kuin aloitetaan…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44716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Hoitofrekvenssin vaikutus vointiin ja jaksamiseen</a:t>
            </a:r>
          </a:p>
          <a:p>
            <a:r>
              <a:rPr lang="fi-FI" dirty="0" smtClean="0"/>
              <a:t>Riittävät tiedot dialyysikoneen käytöstä</a:t>
            </a:r>
          </a:p>
          <a:p>
            <a:r>
              <a:rPr lang="fi-FI" dirty="0" smtClean="0"/>
              <a:t>Koska EI saa tehdä hoitoa kotona</a:t>
            </a:r>
          </a:p>
          <a:p>
            <a:r>
              <a:rPr lang="fi-FI" dirty="0" smtClean="0"/>
              <a:t>Kehen voi ottaa yhteyttä tarvittaessa</a:t>
            </a:r>
          </a:p>
          <a:p>
            <a:r>
              <a:rPr lang="fi-FI" dirty="0" smtClean="0"/>
              <a:t>Kotona on aina aluksi epävarma olo, myös omaisilla</a:t>
            </a:r>
          </a:p>
          <a:p>
            <a:r>
              <a:rPr lang="fi-FI" dirty="0" smtClean="0"/>
              <a:t>Hoidosta tulevat kustannukset</a:t>
            </a:r>
          </a:p>
          <a:p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Mitä potilaan tulee tietää kotiutuessaan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67945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i-FI" dirty="0" smtClean="0"/>
              <a:t>Sairaalahoidosta ei käydä tekemässä hoitoa kotona!</a:t>
            </a:r>
          </a:p>
          <a:p>
            <a:pPr lvl="1"/>
            <a:r>
              <a:rPr lang="fi-FI" dirty="0" err="1" smtClean="0"/>
              <a:t>huom</a:t>
            </a:r>
            <a:r>
              <a:rPr lang="fi-FI" dirty="0" smtClean="0"/>
              <a:t>! Kalium ja RR</a:t>
            </a:r>
          </a:p>
          <a:p>
            <a:r>
              <a:rPr lang="fi-FI" dirty="0" smtClean="0"/>
              <a:t>Sairaalasta kotiutuessa täytyy ilmoittautua KHD yksikössä</a:t>
            </a:r>
          </a:p>
          <a:p>
            <a:r>
              <a:rPr lang="fi-FI" dirty="0" smtClean="0"/>
              <a:t>Korkea kuume, oksennustauti tai muu terveysongelma</a:t>
            </a:r>
          </a:p>
          <a:p>
            <a:r>
              <a:rPr lang="fi-FI" dirty="0" smtClean="0"/>
              <a:t>kysyttävä uusista lääkkeistä ja vitamiineista</a:t>
            </a:r>
          </a:p>
          <a:p>
            <a:r>
              <a:rPr lang="fi-FI" dirty="0" smtClean="0"/>
              <a:t>Alkoholin vaikutuksen alaisena</a:t>
            </a:r>
          </a:p>
          <a:p>
            <a:pPr marL="0" indent="0">
              <a:buNone/>
            </a:pPr>
            <a:r>
              <a:rPr lang="fi-FI" dirty="0"/>
              <a:t> </a:t>
            </a:r>
            <a:r>
              <a:rPr lang="fi-FI" dirty="0" smtClean="0"/>
              <a:t>  </a:t>
            </a:r>
          </a:p>
          <a:p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Koska EI saa tehdä hoitoa kotona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45067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Mahdollinen sarjahoitomaksu</a:t>
            </a:r>
          </a:p>
          <a:p>
            <a:r>
              <a:rPr lang="fi-FI" dirty="0" smtClean="0"/>
              <a:t>Vesi</a:t>
            </a:r>
          </a:p>
          <a:p>
            <a:r>
              <a:rPr lang="fi-FI" dirty="0" smtClean="0"/>
              <a:t>Sähkö</a:t>
            </a:r>
          </a:p>
          <a:p>
            <a:r>
              <a:rPr lang="fi-FI" dirty="0" smtClean="0"/>
              <a:t>Vesivahinkoja tapahtuu</a:t>
            </a:r>
          </a:p>
          <a:p>
            <a:pPr lvl="1"/>
            <a:r>
              <a:rPr lang="fi-FI" dirty="0" smtClean="0"/>
              <a:t>Kuka korvaa?</a:t>
            </a:r>
          </a:p>
          <a:p>
            <a:pPr lvl="1"/>
            <a:r>
              <a:rPr lang="fi-FI" dirty="0" smtClean="0"/>
              <a:t>Dialyysilaitetta on valvottava</a:t>
            </a:r>
          </a:p>
          <a:p>
            <a:pPr lvl="1"/>
            <a:r>
              <a:rPr lang="fi-FI" dirty="0" smtClean="0"/>
              <a:t>lattiansuojaus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Hoidosta tulevat kustannukset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84200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800" dirty="0" smtClean="0"/>
              <a:t>Potilaan koulutus</a:t>
            </a:r>
          </a:p>
          <a:p>
            <a:r>
              <a:rPr lang="fi-FI" sz="2800" dirty="0" smtClean="0"/>
              <a:t>Tukeva hoitosuhde</a:t>
            </a:r>
          </a:p>
          <a:p>
            <a:endParaRPr lang="fi-FI" dirty="0"/>
          </a:p>
          <a:p>
            <a:r>
              <a:rPr lang="fi-FI" dirty="0" smtClean="0"/>
              <a:t>Myös </a:t>
            </a:r>
            <a:r>
              <a:rPr lang="fi-FI" dirty="0" err="1" smtClean="0"/>
              <a:t>kotihemodialyysipotilas</a:t>
            </a:r>
            <a:r>
              <a:rPr lang="fi-FI" dirty="0" smtClean="0"/>
              <a:t> voi sairastua tai kuolla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err="1" smtClean="0"/>
              <a:t>Kotihemodialyysihoidon</a:t>
            </a:r>
            <a:r>
              <a:rPr lang="fi-FI" dirty="0" smtClean="0"/>
              <a:t> riskien hallinta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933294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dirty="0" smtClean="0"/>
              <a:t>HS 11.9.2014:</a:t>
            </a:r>
          </a:p>
          <a:p>
            <a:pPr marL="0" indent="0">
              <a:buNone/>
            </a:pPr>
            <a:r>
              <a:rPr lang="fi-FI" dirty="0" smtClean="0"/>
              <a:t>Kliinisen psykologian tohtorit Taru-Maija Kokkonen ja Vuokko Wallace</a:t>
            </a:r>
          </a:p>
          <a:p>
            <a:pPr marL="0" indent="0">
              <a:buNone/>
            </a:pPr>
            <a:r>
              <a:rPr lang="fi-FI" dirty="0" smtClean="0"/>
              <a:t>Kansainvälisen tutkimusnäytön mukaan potilaan psykologiset tarpeet tunnistetaan huonosti</a:t>
            </a:r>
          </a:p>
          <a:p>
            <a:pPr marL="0" indent="0">
              <a:buNone/>
            </a:pPr>
            <a:r>
              <a:rPr lang="fi-FI" dirty="0" smtClean="0"/>
              <a:t>Nämä ongelmat ovat yhteydessä vähäiseen itsehoitoon, kohonneeseen terveyspalvelujen käyttöasteeseen ja heikonpiin hoitotuloksiin.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Tukeva hoitosuhde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6982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Psykologisten tarpeiden tunnistaminen johtaa hoidon laadun ja potilaan elämänlaadun kohentumisen lisäksi merkittävään kustannustehokkuuden paranemiseen.</a:t>
            </a:r>
          </a:p>
          <a:p>
            <a:endParaRPr lang="fi-FI" dirty="0"/>
          </a:p>
          <a:p>
            <a:r>
              <a:rPr lang="fi-FI" dirty="0" smtClean="0"/>
              <a:t>Sairaanhoitajan ja potilaan muuttuvat roolit hoidon eri vaiheissa.</a:t>
            </a: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Tukeva hoitosuhde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23872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Sairaanhoitaja on asiantuntija, myötäkulkija, valmentaja, kuuntelija ja joskus kumppani</a:t>
            </a:r>
          </a:p>
          <a:p>
            <a:endParaRPr lang="fi-FI" dirty="0" smtClean="0"/>
          </a:p>
          <a:p>
            <a:r>
              <a:rPr lang="fi-FI" dirty="0" smtClean="0"/>
              <a:t>Potilaan vaihtuvat roolit; terveestä sairaaksi,  ammatista toiseen (?), passiivisesta vastaanottajasta aktiiviseksi toimijaksi</a:t>
            </a:r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Tukeva hoitosuhde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66561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Potilaan elintoiminto sammumassa</a:t>
            </a:r>
          </a:p>
          <a:p>
            <a:r>
              <a:rPr lang="fi-FI" dirty="0" smtClean="0"/>
              <a:t>Potilasta tullaan joka tapauksessa satuttamaan</a:t>
            </a:r>
          </a:p>
          <a:p>
            <a:r>
              <a:rPr lang="fi-FI" dirty="0" smtClean="0"/>
              <a:t>Potilas ei enää pysty vaikuttamaan tilanteeseen</a:t>
            </a:r>
          </a:p>
          <a:p>
            <a:r>
              <a:rPr lang="fi-FI" dirty="0" smtClean="0"/>
              <a:t>Potilas on passiivinen vastaanottaja</a:t>
            </a:r>
          </a:p>
          <a:p>
            <a:endParaRPr lang="fi-FI" dirty="0"/>
          </a:p>
          <a:p>
            <a:r>
              <a:rPr lang="fi-FI" dirty="0" smtClean="0"/>
              <a:t>Sairaanhoitaja, myötäkulkija, asiantuntija ja kuuntelija</a:t>
            </a:r>
          </a:p>
          <a:p>
            <a:r>
              <a:rPr lang="fi-FI" dirty="0" smtClean="0"/>
              <a:t>Sairaanhoitaja luo potilaalle uskoa tulevaan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Ennen hoitojen aloitusta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02153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KHD-koulutus</a:t>
            </a:r>
            <a:r>
              <a:rPr lang="fi-FI" dirty="0" smtClean="0"/>
              <a:t> aloitettiin </a:t>
            </a:r>
            <a:r>
              <a:rPr lang="fi-FI" dirty="0" err="1" smtClean="0"/>
              <a:t>HYKSssä</a:t>
            </a:r>
            <a:r>
              <a:rPr lang="fi-FI" dirty="0" smtClean="0"/>
              <a:t> 1998</a:t>
            </a:r>
          </a:p>
          <a:p>
            <a:r>
              <a:rPr lang="fi-FI" dirty="0" smtClean="0"/>
              <a:t>Tähän mennessä on koulutettu noin 400 potilasta</a:t>
            </a:r>
          </a:p>
          <a:p>
            <a:r>
              <a:rPr lang="fi-FI" dirty="0" smtClean="0"/>
              <a:t>Tällä hetkellä </a:t>
            </a:r>
            <a:r>
              <a:rPr lang="fi-FI" dirty="0" err="1" smtClean="0"/>
              <a:t>HYKS:ssä</a:t>
            </a:r>
            <a:r>
              <a:rPr lang="fi-FI" dirty="0" smtClean="0"/>
              <a:t> on 70 </a:t>
            </a:r>
            <a:r>
              <a:rPr lang="fi-FI" dirty="0" err="1" smtClean="0"/>
              <a:t>kotihemodialyysipotilasta</a:t>
            </a:r>
            <a:endParaRPr lang="fi-FI" dirty="0" smtClean="0"/>
          </a:p>
          <a:p>
            <a:r>
              <a:rPr lang="fi-FI" dirty="0" smtClean="0"/>
              <a:t>PD potilaita on noin 100</a:t>
            </a:r>
          </a:p>
          <a:p>
            <a:r>
              <a:rPr lang="fi-FI" dirty="0" smtClean="0"/>
              <a:t>Kaikista HYKS:n dialyysipotilaista noin kolmasosa on kotihoidossa.</a:t>
            </a:r>
          </a:p>
          <a:p>
            <a:r>
              <a:rPr lang="fi-FI" dirty="0" smtClean="0"/>
              <a:t>Vuodessa yli 10 000 </a:t>
            </a:r>
            <a:r>
              <a:rPr lang="fi-FI" dirty="0" err="1" smtClean="0"/>
              <a:t>hemodialyysihoitoa</a:t>
            </a:r>
            <a:r>
              <a:rPr lang="fi-FI" dirty="0" smtClean="0"/>
              <a:t> kotona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Muutamia lukuja…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5785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Alun kaaoksesta tilanteen hallintaan</a:t>
            </a:r>
          </a:p>
          <a:p>
            <a:r>
              <a:rPr lang="fi-FI" dirty="0" smtClean="0"/>
              <a:t>Passiivisesta vastaanottajasta aktiiviseksi toimijaksi</a:t>
            </a:r>
          </a:p>
          <a:p>
            <a:endParaRPr lang="fi-FI" dirty="0"/>
          </a:p>
          <a:p>
            <a:r>
              <a:rPr lang="fi-FI" dirty="0" smtClean="0"/>
              <a:t>Sairaanhoitaja ja tilanteen mukaan myös asiantuntija, myötäkulkija, kuuntelija ja valmentaja</a:t>
            </a:r>
          </a:p>
          <a:p>
            <a:r>
              <a:rPr lang="fi-FI" dirty="0" smtClean="0"/>
              <a:t>Tässä vaiheessa viimeistään rakennetaan kotona tapahtuvan hoidon aikainen tukeva hoitosuhde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Potilas koulutusvaiheessa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922902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Potilas on oman hoitonsa asiantuntija</a:t>
            </a:r>
          </a:p>
          <a:p>
            <a:r>
              <a:rPr lang="fi-FI" dirty="0" smtClean="0"/>
              <a:t>Potilas joutuu ottamaan vastuun hoidostaan</a:t>
            </a:r>
          </a:p>
          <a:p>
            <a:r>
              <a:rPr lang="fi-FI" dirty="0" smtClean="0"/>
              <a:t>Ajoittain kotihoito on hyvinkin kuormittavaa</a:t>
            </a:r>
          </a:p>
          <a:p>
            <a:endParaRPr lang="fi-FI" dirty="0"/>
          </a:p>
          <a:p>
            <a:r>
              <a:rPr lang="fi-FI" dirty="0" smtClean="0"/>
              <a:t>Sairaanhoitaja on myötäkulkija, kuuntelija, asiantuntija ja potilaan halusta riippuen myös kumppani</a:t>
            </a:r>
          </a:p>
          <a:p>
            <a:r>
              <a:rPr lang="fi-FI" dirty="0" smtClean="0"/>
              <a:t>Potilas on omassa kodissaan ja sairaanhoitaja on vierailija</a:t>
            </a:r>
          </a:p>
          <a:p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Potilas </a:t>
            </a:r>
            <a:r>
              <a:rPr lang="fi-FI" dirty="0" err="1" smtClean="0"/>
              <a:t>kotihemodialyysihoidossa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4204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Lähes kaikki tekevät lisättyä dialyysiä, joko </a:t>
            </a:r>
            <a:r>
              <a:rPr lang="fi-FI" dirty="0" err="1" smtClean="0"/>
              <a:t>daily-tyyppisesti</a:t>
            </a:r>
            <a:r>
              <a:rPr lang="fi-FI" dirty="0" smtClean="0"/>
              <a:t> tai yöhoitona.</a:t>
            </a:r>
          </a:p>
          <a:p>
            <a:endParaRPr lang="fi-FI" dirty="0"/>
          </a:p>
          <a:p>
            <a:r>
              <a:rPr lang="fi-FI" dirty="0" smtClean="0"/>
              <a:t>Merkittävästi parempi hoitotulos</a:t>
            </a:r>
          </a:p>
          <a:p>
            <a:r>
              <a:rPr lang="fi-FI" dirty="0" smtClean="0"/>
              <a:t>Ei juurikaan ruoka- ja nesterajoituksia</a:t>
            </a:r>
          </a:p>
          <a:p>
            <a:r>
              <a:rPr lang="fi-FI" dirty="0" smtClean="0"/>
              <a:t>Parempi olo hoidon jälkeen</a:t>
            </a:r>
          </a:p>
          <a:p>
            <a:r>
              <a:rPr lang="fi-FI" dirty="0" smtClean="0"/>
              <a:t>Potilas jaksaminen ja suorituskyky </a:t>
            </a:r>
            <a:r>
              <a:rPr lang="fi-FI" dirty="0" smtClean="0"/>
              <a:t>paranevat</a:t>
            </a:r>
          </a:p>
          <a:p>
            <a:r>
              <a:rPr lang="fi-FI" dirty="0" smtClean="0"/>
              <a:t>HUOM! </a:t>
            </a:r>
            <a:r>
              <a:rPr lang="fi-FI" smtClean="0"/>
              <a:t>sairaalahoito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Hoitofrekvenssi </a:t>
            </a:r>
            <a:r>
              <a:rPr lang="fi-FI" dirty="0" err="1" smtClean="0"/>
              <a:t>kotihemodialyysissä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99562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Munuaisensiirto</a:t>
            </a:r>
          </a:p>
          <a:p>
            <a:r>
              <a:rPr lang="fi-FI" dirty="0" smtClean="0"/>
              <a:t>Potilaan sairaus / sairaudet etenevät</a:t>
            </a:r>
          </a:p>
          <a:p>
            <a:r>
              <a:rPr lang="fi-FI" dirty="0" smtClean="0"/>
              <a:t>Sosiaaliset syyt – muutto, ero, perheenjäseneen liittyvät seikat</a:t>
            </a:r>
          </a:p>
          <a:p>
            <a:r>
              <a:rPr lang="fi-FI" dirty="0" smtClean="0"/>
              <a:t>Kuolema</a:t>
            </a:r>
          </a:p>
          <a:p>
            <a:r>
              <a:rPr lang="fi-FI" dirty="0" smtClean="0"/>
              <a:t>Varsin harvoin potilaan kyllästyminen</a:t>
            </a:r>
          </a:p>
          <a:p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Syyt kotihoidosta luopumiseen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850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Predialyysivaiheessa</a:t>
            </a:r>
            <a:r>
              <a:rPr lang="fi-FI" dirty="0" smtClean="0"/>
              <a:t> munuaispoliklinikalta käymään hoitomuodonvalintapoliklinikalla </a:t>
            </a:r>
          </a:p>
          <a:p>
            <a:r>
              <a:rPr lang="fi-FI" dirty="0" smtClean="0"/>
              <a:t>Akuutisti aloitetut</a:t>
            </a:r>
          </a:p>
          <a:p>
            <a:r>
              <a:rPr lang="fi-FI" dirty="0" smtClean="0"/>
              <a:t>Sairaaladialyysiyksiköstä</a:t>
            </a:r>
          </a:p>
          <a:p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Mistä potilaat tulevat?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891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On yksi </a:t>
            </a:r>
            <a:r>
              <a:rPr lang="fi-FI" dirty="0" err="1" smtClean="0"/>
              <a:t>predialyysipoliklinikkakäynti</a:t>
            </a:r>
            <a:endParaRPr lang="fi-FI" dirty="0" smtClean="0"/>
          </a:p>
          <a:p>
            <a:r>
              <a:rPr lang="fi-FI" dirty="0" smtClean="0"/>
              <a:t>Paikalla KHD lääkäri ja kotidialyysisairaanhoitaja</a:t>
            </a:r>
          </a:p>
          <a:p>
            <a:r>
              <a:rPr lang="fi-FI" dirty="0" smtClean="0"/>
              <a:t>Potilasta rohkaistaan ottamaan mukaan omainen</a:t>
            </a:r>
          </a:p>
          <a:p>
            <a:r>
              <a:rPr lang="fi-FI" dirty="0" smtClean="0"/>
              <a:t>Tällä käynnillä on tarkoitus päättää tuleva dialyysihoitomuoto</a:t>
            </a:r>
          </a:p>
          <a:p>
            <a:r>
              <a:rPr lang="fi-FI" dirty="0" smtClean="0"/>
              <a:t>Päätös kirjataan, jotta kaikki potilasta hoitavat tietävät suunnitelmasta</a:t>
            </a:r>
          </a:p>
          <a:p>
            <a:r>
              <a:rPr lang="fi-FI" dirty="0" smtClean="0"/>
              <a:t>Potilas adaptoituu tulevaan hoitomuotoon.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Hoitomuodonvalintapoliklinikka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34567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3200" dirty="0" err="1" smtClean="0"/>
              <a:t>Kotihemodialyysihoidon</a:t>
            </a:r>
            <a:r>
              <a:rPr lang="fi-FI" sz="3200" dirty="0" smtClean="0"/>
              <a:t> tulee olla yhtä turvallista ja laadukasta kuin sairaalassa tapahtuvan </a:t>
            </a:r>
            <a:r>
              <a:rPr lang="fi-FI" sz="3200" dirty="0" err="1" smtClean="0"/>
              <a:t>hemodialyysihoidon</a:t>
            </a:r>
            <a:endParaRPr lang="fi-FI" sz="3200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Kotihoidon lähtökohta!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69231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Verenpaine voi laskea</a:t>
            </a:r>
          </a:p>
          <a:p>
            <a:r>
              <a:rPr lang="fi-FI" dirty="0" smtClean="0"/>
              <a:t>Neula voi irrota suonesta</a:t>
            </a:r>
          </a:p>
          <a:p>
            <a:r>
              <a:rPr lang="fi-FI" dirty="0" smtClean="0"/>
              <a:t>Neulaletkun liitos aukeaa</a:t>
            </a:r>
          </a:p>
          <a:p>
            <a:r>
              <a:rPr lang="fi-FI" dirty="0" smtClean="0"/>
              <a:t>Potilas </a:t>
            </a:r>
            <a:r>
              <a:rPr lang="fi-FI" dirty="0" err="1" smtClean="0"/>
              <a:t>injisoi</a:t>
            </a:r>
            <a:r>
              <a:rPr lang="fi-FI" dirty="0" smtClean="0"/>
              <a:t> dialyysikatetrin lukkoaineet verenkiertoon</a:t>
            </a:r>
          </a:p>
          <a:p>
            <a:r>
              <a:rPr lang="fi-FI" dirty="0" smtClean="0"/>
              <a:t>Potilas pistää suonensa kunnolla puhki</a:t>
            </a:r>
          </a:p>
          <a:p>
            <a:r>
              <a:rPr lang="fi-FI" dirty="0" smtClean="0"/>
              <a:t>Potilas ei tee hoitojaan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Hoidon riskit tulee kartoittaa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35485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Perhe ei halua hoitoa kotiin</a:t>
            </a:r>
          </a:p>
          <a:p>
            <a:r>
              <a:rPr lang="fi-FI" dirty="0" smtClean="0"/>
              <a:t>Dialyysiveden lähteenä on ongelmakaivo</a:t>
            </a:r>
          </a:p>
          <a:p>
            <a:r>
              <a:rPr lang="fi-FI" dirty="0" smtClean="0"/>
              <a:t>Potilaalla on huume-/ alkoholiongelma</a:t>
            </a:r>
          </a:p>
          <a:p>
            <a:r>
              <a:rPr lang="fi-FI" dirty="0" smtClean="0"/>
              <a:t>Potilas valehtelee</a:t>
            </a:r>
          </a:p>
          <a:p>
            <a:r>
              <a:rPr lang="fi-FI" dirty="0" smtClean="0"/>
              <a:t>Potilas masentuu merkittävästi</a:t>
            </a:r>
          </a:p>
          <a:p>
            <a:r>
              <a:rPr lang="fi-FI" dirty="0" smtClean="0"/>
              <a:t>Potilas ei toimi sovitusti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MUSA-päivät 12.-13.11.2015</a:t>
            </a:r>
            <a:endParaRPr lang="en-US"/>
          </a:p>
        </p:txBody>
      </p:sp>
      <p:sp>
        <p:nvSpPr>
          <p:cNvPr id="4" name="Otsikk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Lisää hoidon riskejä…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023546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altomuoto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Aaltomuoto.thmx</Template>
  <TotalTime>3391</TotalTime>
  <Words>738</Words>
  <Application>Microsoft Macintosh PowerPoint</Application>
  <PresentationFormat>Näytössä katseltava diaesitys (4:3)</PresentationFormat>
  <Paragraphs>146</Paragraphs>
  <Slides>21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21</vt:i4>
      </vt:variant>
    </vt:vector>
  </HeadingPairs>
  <TitlesOfParts>
    <vt:vector size="22" baseType="lpstr">
      <vt:lpstr>Aaltomuoto</vt:lpstr>
      <vt:lpstr>Suuntana kotihemodialyysihoito</vt:lpstr>
      <vt:lpstr>Muutamia lukuja…</vt:lpstr>
      <vt:lpstr>Hoitofrekvenssi kotihemodialyysissä</vt:lpstr>
      <vt:lpstr>Syyt kotihoidosta luopumiseen</vt:lpstr>
      <vt:lpstr>Mistä potilaat tulevat?</vt:lpstr>
      <vt:lpstr>Hoitomuodonvalintapoliklinikka</vt:lpstr>
      <vt:lpstr>Kotihoidon lähtökohta!</vt:lpstr>
      <vt:lpstr>Hoidon riskit tulee kartoittaa</vt:lpstr>
      <vt:lpstr>Lisää hoidon riskejä…</vt:lpstr>
      <vt:lpstr>Koulutuksella pyritään</vt:lpstr>
      <vt:lpstr>Ennen kuin aloitetaan…</vt:lpstr>
      <vt:lpstr>Mitä potilaan tulee tietää kotiutuessaan</vt:lpstr>
      <vt:lpstr>Koska EI saa tehdä hoitoa kotona</vt:lpstr>
      <vt:lpstr>Hoidosta tulevat kustannukset</vt:lpstr>
      <vt:lpstr>Kotihemodialyysihoidon riskien hallinta</vt:lpstr>
      <vt:lpstr>Tukeva hoitosuhde</vt:lpstr>
      <vt:lpstr>Tukeva hoitosuhde</vt:lpstr>
      <vt:lpstr>Tukeva hoitosuhde</vt:lpstr>
      <vt:lpstr>Ennen hoitojen aloitusta</vt:lpstr>
      <vt:lpstr>Potilas koulutusvaiheessa</vt:lpstr>
      <vt:lpstr>Potilas kotihemodialyysihoidossa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Suuntana kotihemodialyysihoito</dc:title>
  <dc:creator>Riitta Muroma-Karttunen</dc:creator>
  <cp:lastModifiedBy>Riitta Muroma-Karttunen</cp:lastModifiedBy>
  <cp:revision>53</cp:revision>
  <dcterms:created xsi:type="dcterms:W3CDTF">2015-10-27T14:49:16Z</dcterms:created>
  <dcterms:modified xsi:type="dcterms:W3CDTF">2015-11-08T17:45:02Z</dcterms:modified>
</cp:coreProperties>
</file>